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4"/>
  </p:notesMasterIdLst>
  <p:sldIdLst>
    <p:sldId id="256" r:id="rId5"/>
    <p:sldId id="320" r:id="rId6"/>
    <p:sldId id="321" r:id="rId7"/>
    <p:sldId id="280" r:id="rId8"/>
    <p:sldId id="281" r:id="rId9"/>
    <p:sldId id="332" r:id="rId10"/>
    <p:sldId id="322" r:id="rId11"/>
    <p:sldId id="258" r:id="rId12"/>
    <p:sldId id="330" r:id="rId13"/>
    <p:sldId id="260" r:id="rId14"/>
    <p:sldId id="261" r:id="rId15"/>
    <p:sldId id="262" r:id="rId16"/>
    <p:sldId id="331" r:id="rId17"/>
    <p:sldId id="325" r:id="rId18"/>
    <p:sldId id="267" r:id="rId19"/>
    <p:sldId id="268" r:id="rId20"/>
    <p:sldId id="269" r:id="rId21"/>
    <p:sldId id="270" r:id="rId22"/>
    <p:sldId id="271" r:id="rId2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94660"/>
  </p:normalViewPr>
  <p:slideViewPr>
    <p:cSldViewPr>
      <p:cViewPr varScale="1">
        <p:scale>
          <a:sx n="68" d="100"/>
          <a:sy n="68" d="100"/>
        </p:scale>
        <p:origin x="73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BCA2AE5-10E1-41ED-830F-737B32A4F46F}" type="datetimeFigureOut">
              <a:rPr lang="es-MX" smtClean="0"/>
              <a:t>25/04/2021</a:t>
            </a:fld>
            <a:endParaRPr lang="es-MX"/>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3452B28-6B42-4C9E-A24C-D08D205139AA}" type="slidenum">
              <a:rPr lang="es-MX" smtClean="0"/>
              <a:t>‹Nº›</a:t>
            </a:fld>
            <a:endParaRPr lang="es-MX"/>
          </a:p>
        </p:txBody>
      </p:sp>
    </p:spTree>
    <p:extLst>
      <p:ext uri="{BB962C8B-B14F-4D97-AF65-F5344CB8AC3E}">
        <p14:creationId xmlns:p14="http://schemas.microsoft.com/office/powerpoint/2010/main" val="315523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8d3b44f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8d3b44f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5E04776-086D-4135-821C-985AAEE294AE}" type="slidenum">
              <a:rPr lang="es-MX" smtClean="0"/>
              <a:t>4</a:t>
            </a:fld>
            <a:endParaRPr lang="es-MX"/>
          </a:p>
        </p:txBody>
      </p:sp>
    </p:spTree>
    <p:extLst>
      <p:ext uri="{BB962C8B-B14F-4D97-AF65-F5344CB8AC3E}">
        <p14:creationId xmlns:p14="http://schemas.microsoft.com/office/powerpoint/2010/main" val="2544016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err="1"/>
              <a:t>Tcodes</a:t>
            </a:r>
            <a:endParaRPr lang="es-MX" dirty="0"/>
          </a:p>
          <a:p>
            <a:endParaRPr lang="es-MX" dirty="0"/>
          </a:p>
          <a:p>
            <a:r>
              <a:rPr lang="en-US" dirty="0"/>
              <a:t>MM01                 Create Material &amp;</a:t>
            </a:r>
          </a:p>
          <a:p>
            <a:r>
              <a:rPr lang="en-US" dirty="0"/>
              <a:t>MM02                 Change Material &amp;</a:t>
            </a:r>
          </a:p>
          <a:p>
            <a:r>
              <a:rPr lang="en-US" dirty="0"/>
              <a:t>MM03                 Display Material &amp;</a:t>
            </a:r>
          </a:p>
          <a:p>
            <a:r>
              <a:rPr lang="en-US" dirty="0"/>
              <a:t>MM04                 Display Material Change Documents</a:t>
            </a:r>
          </a:p>
          <a:p>
            <a:r>
              <a:rPr lang="en-US" dirty="0"/>
              <a:t>MM06                 Flag Material for Deletion</a:t>
            </a:r>
          </a:p>
          <a:p>
            <a:r>
              <a:rPr lang="fr-FR" dirty="0"/>
              <a:t>MM17                 Mass Maintenance: Indus. </a:t>
            </a:r>
            <a:r>
              <a:rPr lang="fr-FR" dirty="0" err="1"/>
              <a:t>Matl</a:t>
            </a:r>
            <a:r>
              <a:rPr lang="fr-FR" dirty="0"/>
              <a:t> Master</a:t>
            </a:r>
          </a:p>
          <a:p>
            <a:r>
              <a:rPr lang="es-MX" dirty="0"/>
              <a:t>MM60                 </a:t>
            </a:r>
            <a:r>
              <a:rPr lang="es-MX" dirty="0" err="1"/>
              <a:t>Materials</a:t>
            </a:r>
            <a:r>
              <a:rPr lang="es-MX" dirty="0"/>
              <a:t> </a:t>
            </a:r>
            <a:r>
              <a:rPr lang="es-MX" dirty="0" err="1"/>
              <a:t>List</a:t>
            </a:r>
            <a:endParaRPr lang="es-MX" dirty="0"/>
          </a:p>
        </p:txBody>
      </p:sp>
      <p:sp>
        <p:nvSpPr>
          <p:cNvPr id="4" name="Marcador de número de diapositiva 3"/>
          <p:cNvSpPr>
            <a:spLocks noGrp="1"/>
          </p:cNvSpPr>
          <p:nvPr>
            <p:ph type="sldNum" sz="quarter" idx="5"/>
          </p:nvPr>
        </p:nvSpPr>
        <p:spPr/>
        <p:txBody>
          <a:bodyPr/>
          <a:lstStyle/>
          <a:p>
            <a:fld id="{B5E04776-086D-4135-821C-985AAEE294AE}" type="slidenum">
              <a:rPr lang="es-MX" smtClean="0"/>
              <a:t>16</a:t>
            </a:fld>
            <a:endParaRPr lang="es-MX"/>
          </a:p>
        </p:txBody>
      </p:sp>
    </p:spTree>
    <p:extLst>
      <p:ext uri="{BB962C8B-B14F-4D97-AF65-F5344CB8AC3E}">
        <p14:creationId xmlns:p14="http://schemas.microsoft.com/office/powerpoint/2010/main" val="2692217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4/25/2021</a:t>
            </a:fld>
            <a:endParaRPr lang="en-US"/>
          </a:p>
        </p:txBody>
      </p:sp>
      <p:sp>
        <p:nvSpPr>
          <p:cNvPr id="6" name="Holder 6"/>
          <p:cNvSpPr>
            <a:spLocks noGrp="1"/>
          </p:cNvSpPr>
          <p:nvPr>
            <p:ph type="sldNum" sz="quarter" idx="7"/>
          </p:nvPr>
        </p:nvSpPr>
        <p:spPr/>
        <p:txBody>
          <a:bodyPr lIns="0" tIns="0" rIns="0" bIns="0"/>
          <a:lstStyle>
            <a:lvl1pPr>
              <a:defRPr sz="800" b="0" i="0">
                <a:solidFill>
                  <a:srgbClr val="7E7E7E"/>
                </a:solidFill>
                <a:latin typeface="Arial"/>
                <a:cs typeface="Arial"/>
              </a:defRPr>
            </a:lvl1pPr>
          </a:lstStyle>
          <a:p>
            <a:pPr marL="38100">
              <a:lnSpc>
                <a:spcPct val="100000"/>
              </a:lnSpc>
              <a:spcBef>
                <a:spcPts val="25"/>
              </a:spcBef>
            </a:pPr>
            <a:fld id="{81D60167-4931-47E6-BA6A-407CBD079E47}" type="slidenum">
              <a:rPr spc="-5" dirty="0"/>
              <a:t>‹Nº›</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40404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4/25/2021</a:t>
            </a:fld>
            <a:endParaRPr lang="en-US"/>
          </a:p>
        </p:txBody>
      </p:sp>
      <p:sp>
        <p:nvSpPr>
          <p:cNvPr id="6" name="Holder 6"/>
          <p:cNvSpPr>
            <a:spLocks noGrp="1"/>
          </p:cNvSpPr>
          <p:nvPr>
            <p:ph type="sldNum" sz="quarter" idx="7"/>
          </p:nvPr>
        </p:nvSpPr>
        <p:spPr/>
        <p:txBody>
          <a:bodyPr lIns="0" tIns="0" rIns="0" bIns="0"/>
          <a:lstStyle>
            <a:lvl1pPr>
              <a:defRPr sz="800" b="0" i="0">
                <a:solidFill>
                  <a:srgbClr val="7E7E7E"/>
                </a:solidFill>
                <a:latin typeface="Arial"/>
                <a:cs typeface="Arial"/>
              </a:defRPr>
            </a:lvl1pPr>
          </a:lstStyle>
          <a:p>
            <a:pPr marL="38100">
              <a:lnSpc>
                <a:spcPct val="100000"/>
              </a:lnSpc>
              <a:spcBef>
                <a:spcPts val="25"/>
              </a:spcBef>
            </a:pPr>
            <a:fld id="{81D60167-4931-47E6-BA6A-407CBD079E47}" type="slidenum">
              <a:rPr spc="-5" dirty="0"/>
              <a:t>‹Nº›</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404040"/>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4/25/2021</a:t>
            </a:fld>
            <a:endParaRPr lang="en-US"/>
          </a:p>
        </p:txBody>
      </p:sp>
      <p:sp>
        <p:nvSpPr>
          <p:cNvPr id="7" name="Holder 7"/>
          <p:cNvSpPr>
            <a:spLocks noGrp="1"/>
          </p:cNvSpPr>
          <p:nvPr>
            <p:ph type="sldNum" sz="quarter" idx="7"/>
          </p:nvPr>
        </p:nvSpPr>
        <p:spPr/>
        <p:txBody>
          <a:bodyPr lIns="0" tIns="0" rIns="0" bIns="0"/>
          <a:lstStyle>
            <a:lvl1pPr>
              <a:defRPr sz="800" b="0" i="0">
                <a:solidFill>
                  <a:srgbClr val="7E7E7E"/>
                </a:solidFill>
                <a:latin typeface="Arial"/>
                <a:cs typeface="Arial"/>
              </a:defRPr>
            </a:lvl1pPr>
          </a:lstStyle>
          <a:p>
            <a:pPr marL="38100">
              <a:lnSpc>
                <a:spcPct val="100000"/>
              </a:lnSpc>
              <a:spcBef>
                <a:spcPts val="25"/>
              </a:spcBef>
            </a:pPr>
            <a:fld id="{81D60167-4931-47E6-BA6A-407CBD079E47}" type="slidenum">
              <a:rPr spc="-5" dirty="0"/>
              <a:t>‹Nº›</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41959" y="1097280"/>
            <a:ext cx="866140" cy="350520"/>
          </a:xfrm>
          <a:prstGeom prst="rect">
            <a:avLst/>
          </a:prstGeom>
        </p:spPr>
      </p:pic>
      <p:sp>
        <p:nvSpPr>
          <p:cNvPr id="2" name="Holder 2"/>
          <p:cNvSpPr>
            <a:spLocks noGrp="1"/>
          </p:cNvSpPr>
          <p:nvPr>
            <p:ph type="title"/>
          </p:nvPr>
        </p:nvSpPr>
        <p:spPr/>
        <p:txBody>
          <a:bodyPr lIns="0" tIns="0" rIns="0" bIns="0"/>
          <a:lstStyle>
            <a:lvl1pPr>
              <a:defRPr sz="3000" b="0" i="0">
                <a:solidFill>
                  <a:srgbClr val="40404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4/25/2021</a:t>
            </a:fld>
            <a:endParaRPr lang="en-US"/>
          </a:p>
        </p:txBody>
      </p:sp>
      <p:sp>
        <p:nvSpPr>
          <p:cNvPr id="5" name="Holder 5"/>
          <p:cNvSpPr>
            <a:spLocks noGrp="1"/>
          </p:cNvSpPr>
          <p:nvPr>
            <p:ph type="sldNum" sz="quarter" idx="7"/>
          </p:nvPr>
        </p:nvSpPr>
        <p:spPr/>
        <p:txBody>
          <a:bodyPr lIns="0" tIns="0" rIns="0" bIns="0"/>
          <a:lstStyle>
            <a:lvl1pPr>
              <a:defRPr sz="800" b="0" i="0">
                <a:solidFill>
                  <a:srgbClr val="7E7E7E"/>
                </a:solidFill>
                <a:latin typeface="Arial"/>
                <a:cs typeface="Arial"/>
              </a:defRPr>
            </a:lvl1pPr>
          </a:lstStyle>
          <a:p>
            <a:pPr marL="38100">
              <a:lnSpc>
                <a:spcPct val="100000"/>
              </a:lnSpc>
              <a:spcBef>
                <a:spcPts val="25"/>
              </a:spcBef>
            </a:pPr>
            <a:fld id="{81D60167-4931-47E6-BA6A-407CBD079E47}" type="slidenum">
              <a:rPr spc="-5" dirty="0"/>
              <a:t>‹Nº›</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4/25/2021</a:t>
            </a:fld>
            <a:endParaRPr lang="en-US"/>
          </a:p>
        </p:txBody>
      </p:sp>
      <p:sp>
        <p:nvSpPr>
          <p:cNvPr id="4" name="Holder 4"/>
          <p:cNvSpPr>
            <a:spLocks noGrp="1"/>
          </p:cNvSpPr>
          <p:nvPr>
            <p:ph type="sldNum" sz="quarter" idx="7"/>
          </p:nvPr>
        </p:nvSpPr>
        <p:spPr/>
        <p:txBody>
          <a:bodyPr lIns="0" tIns="0" rIns="0" bIns="0"/>
          <a:lstStyle>
            <a:lvl1pPr>
              <a:defRPr sz="800" b="0" i="0">
                <a:solidFill>
                  <a:srgbClr val="7E7E7E"/>
                </a:solidFill>
                <a:latin typeface="Arial"/>
                <a:cs typeface="Arial"/>
              </a:defRPr>
            </a:lvl1pPr>
          </a:lstStyle>
          <a:p>
            <a:pPr marL="38100">
              <a:lnSpc>
                <a:spcPct val="100000"/>
              </a:lnSpc>
              <a:spcBef>
                <a:spcPts val="25"/>
              </a:spcBef>
            </a:pPr>
            <a:fld id="{81D60167-4931-47E6-BA6A-407CBD079E47}" type="slidenum">
              <a:rPr spc="-5" dirty="0"/>
              <a:t>‹Nº›</a:t>
            </a:fld>
            <a:endParaRPr spc="-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20133" y="120751"/>
            <a:ext cx="7450666" cy="307777"/>
          </a:xfrm>
          <a:prstGeom prst="rect">
            <a:avLst/>
          </a:prstGeom>
          <a:solidFill>
            <a:schemeClr val="bg2"/>
          </a:solidFill>
        </p:spPr>
        <p:txBody>
          <a:bodyPr anchor="ctr" anchorCtr="0"/>
          <a:lstStyle>
            <a:lvl1pPr algn="l">
              <a:defRPr sz="2000">
                <a:solidFill>
                  <a:schemeClr val="tx2"/>
                </a:solidFill>
                <a:latin typeface="Arial"/>
                <a:cs typeface="Arial"/>
              </a:defRPr>
            </a:lvl1pPr>
          </a:lstStyle>
          <a:p>
            <a:endParaRPr lang="de-DE" dirty="0"/>
          </a:p>
        </p:txBody>
      </p:sp>
      <p:sp>
        <p:nvSpPr>
          <p:cNvPr id="3" name="Untertitel 2"/>
          <p:cNvSpPr>
            <a:spLocks noGrp="1"/>
          </p:cNvSpPr>
          <p:nvPr>
            <p:ph type="subTitle" idx="1"/>
          </p:nvPr>
        </p:nvSpPr>
        <p:spPr>
          <a:xfrm>
            <a:off x="220133" y="457200"/>
            <a:ext cx="11777133" cy="307777"/>
          </a:xfrm>
          <a:prstGeom prst="rect">
            <a:avLst/>
          </a:prstGeom>
        </p:spPr>
        <p:txBody>
          <a:bodyPr/>
          <a:lstStyle>
            <a:lvl1pPr marL="0" indent="0" algn="l">
              <a:buNone/>
              <a:defRPr sz="2000">
                <a:solidFill>
                  <a:schemeClr val="accent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9" name="Bildplatzhalter 8"/>
          <p:cNvSpPr>
            <a:spLocks noGrp="1"/>
          </p:cNvSpPr>
          <p:nvPr>
            <p:ph type="pic" sz="quarter" idx="13"/>
          </p:nvPr>
        </p:nvSpPr>
        <p:spPr>
          <a:xfrm>
            <a:off x="7899400" y="92077"/>
            <a:ext cx="4097867" cy="215444"/>
          </a:xfrm>
          <a:prstGeom prst="rect">
            <a:avLst/>
          </a:prstGeom>
        </p:spPr>
        <p:txBody>
          <a:bodyPr vert="horz"/>
          <a:lstStyle>
            <a:lvl1pPr>
              <a:defRPr sz="1400"/>
            </a:lvl1pPr>
          </a:lstStyle>
          <a:p>
            <a:pPr lvl="0"/>
            <a:endParaRPr lang="de-DE" noProof="0" dirty="0"/>
          </a:p>
        </p:txBody>
      </p:sp>
      <p:sp>
        <p:nvSpPr>
          <p:cNvPr id="5" name="Datumsplatzhalter 3"/>
          <p:cNvSpPr>
            <a:spLocks noGrp="1"/>
          </p:cNvSpPr>
          <p:nvPr>
            <p:ph type="dt" sz="half" idx="14"/>
          </p:nvPr>
        </p:nvSpPr>
        <p:spPr>
          <a:xfrm>
            <a:off x="609600" y="6377940"/>
            <a:ext cx="2804160" cy="276999"/>
          </a:xfrm>
        </p:spPr>
        <p:txBody>
          <a:bodyPr/>
          <a:lstStyle>
            <a:lvl1pPr>
              <a:defRPr/>
            </a:lvl1pPr>
          </a:lstStyle>
          <a:p>
            <a:pPr>
              <a:defRPr/>
            </a:pPr>
            <a:fld id="{3124BA87-8E43-40C0-998D-4223BB6F3839}" type="datetime1">
              <a:rPr lang="de-DE" altLang="de-DE"/>
              <a:pPr>
                <a:defRPr/>
              </a:pPr>
              <a:t>25.04.2021</a:t>
            </a:fld>
            <a:endParaRPr lang="de-DE" altLang="de-DE"/>
          </a:p>
        </p:txBody>
      </p:sp>
      <p:sp>
        <p:nvSpPr>
          <p:cNvPr id="6" name="Fußzeilenplatzhalter 4"/>
          <p:cNvSpPr>
            <a:spLocks noGrp="1"/>
          </p:cNvSpPr>
          <p:nvPr>
            <p:ph type="ftr" sz="quarter" idx="15"/>
          </p:nvPr>
        </p:nvSpPr>
        <p:spPr>
          <a:xfrm>
            <a:off x="4145280" y="6377940"/>
            <a:ext cx="3901440" cy="276999"/>
          </a:xfrm>
        </p:spPr>
        <p:txBody>
          <a:bodyPr/>
          <a:lstStyle>
            <a:lvl1pPr>
              <a:defRPr/>
            </a:lvl1pPr>
          </a:lstStyle>
          <a:p>
            <a:pPr>
              <a:defRPr/>
            </a:pPr>
            <a:r>
              <a:rPr lang="de-DE" altLang="de-DE"/>
              <a:t>abat Firmenpräsentation 2014</a:t>
            </a:r>
          </a:p>
        </p:txBody>
      </p:sp>
      <p:sp>
        <p:nvSpPr>
          <p:cNvPr id="7" name="Foliennummernplatzhalter 5"/>
          <p:cNvSpPr>
            <a:spLocks noGrp="1"/>
          </p:cNvSpPr>
          <p:nvPr>
            <p:ph type="sldNum" sz="quarter" idx="16"/>
          </p:nvPr>
        </p:nvSpPr>
        <p:spPr>
          <a:xfrm>
            <a:off x="11892280" y="6681886"/>
            <a:ext cx="132715" cy="246221"/>
          </a:xfrm>
        </p:spPr>
        <p:txBody>
          <a:bodyPr/>
          <a:lstStyle>
            <a:lvl1pPr>
              <a:defRPr/>
            </a:lvl1pPr>
          </a:lstStyle>
          <a:p>
            <a:pPr>
              <a:defRPr/>
            </a:pPr>
            <a:fld id="{956DFE9D-9D58-4AB7-901D-870BF6EA0188}" type="slidenum">
              <a:rPr lang="de-DE" altLang="de-DE"/>
              <a:pPr>
                <a:defRPr/>
              </a:pPr>
              <a:t>‹Nº›</a:t>
            </a:fld>
            <a:endParaRPr lang="de-DE" altLang="de-DE"/>
          </a:p>
        </p:txBody>
      </p:sp>
    </p:spTree>
    <p:extLst>
      <p:ext uri="{BB962C8B-B14F-4D97-AF65-F5344CB8AC3E}">
        <p14:creationId xmlns:p14="http://schemas.microsoft.com/office/powerpoint/2010/main" val="348426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subtitle 3">
  <p:cSld name="Title + subtitle 3">
    <p:spTree>
      <p:nvGrpSpPr>
        <p:cNvPr id="1" name="Shape 68"/>
        <p:cNvGrpSpPr/>
        <p:nvPr/>
      </p:nvGrpSpPr>
      <p:grpSpPr>
        <a:xfrm>
          <a:off x="0" y="0"/>
          <a:ext cx="0" cy="0"/>
          <a:chOff x="0" y="0"/>
          <a:chExt cx="0" cy="0"/>
        </a:xfrm>
      </p:grpSpPr>
      <p:sp>
        <p:nvSpPr>
          <p:cNvPr id="69" name="Google Shape;69;p9"/>
          <p:cNvSpPr txBox="1">
            <a:spLocks noGrp="1"/>
          </p:cNvSpPr>
          <p:nvPr>
            <p:ph type="ctrTitle"/>
          </p:nvPr>
        </p:nvSpPr>
        <p:spPr>
          <a:xfrm flipH="1">
            <a:off x="9061071" y="540448"/>
            <a:ext cx="2316400" cy="1261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1pPr>
            <a:lvl2pPr lvl="1"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2pPr>
            <a:lvl3pPr lvl="2"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3pPr>
            <a:lvl4pPr lvl="3"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4pPr>
            <a:lvl5pPr lvl="4"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5pPr>
            <a:lvl6pPr lvl="5"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6pPr>
            <a:lvl7pPr lvl="6"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7pPr>
            <a:lvl8pPr lvl="7"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8pPr>
            <a:lvl9pPr lvl="8" algn="r" rtl="0">
              <a:spcBef>
                <a:spcPts val="0"/>
              </a:spcBef>
              <a:spcAft>
                <a:spcPts val="0"/>
              </a:spcAft>
              <a:buSzPts val="1400"/>
              <a:buFont typeface="Nunito Sans ExtraBold"/>
              <a:buNone/>
              <a:defRPr sz="1867" b="0">
                <a:latin typeface="Nunito Sans ExtraBold"/>
                <a:ea typeface="Nunito Sans ExtraBold"/>
                <a:cs typeface="Nunito Sans ExtraBold"/>
                <a:sym typeface="Nunito Sans ExtraBold"/>
              </a:defRPr>
            </a:lvl9pPr>
          </a:lstStyle>
          <a:p>
            <a:endParaRPr/>
          </a:p>
        </p:txBody>
      </p:sp>
      <p:sp>
        <p:nvSpPr>
          <p:cNvPr id="70" name="Google Shape;70;p9"/>
          <p:cNvSpPr txBox="1">
            <a:spLocks noGrp="1"/>
          </p:cNvSpPr>
          <p:nvPr>
            <p:ph type="ctrTitle" idx="2"/>
          </p:nvPr>
        </p:nvSpPr>
        <p:spPr>
          <a:xfrm flipH="1">
            <a:off x="960000" y="2643100"/>
            <a:ext cx="3562000" cy="8636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1"/>
              </a:buClr>
              <a:buSzPts val="1300"/>
              <a:buNone/>
              <a:defRPr sz="1733">
                <a:solidFill>
                  <a:schemeClr val="dk1"/>
                </a:solidFill>
              </a:defRPr>
            </a:lvl1pPr>
            <a:lvl2pPr lvl="1" algn="r" rtl="0">
              <a:spcBef>
                <a:spcPts val="0"/>
              </a:spcBef>
              <a:spcAft>
                <a:spcPts val="0"/>
              </a:spcAft>
              <a:buClr>
                <a:schemeClr val="dk1"/>
              </a:buClr>
              <a:buSzPts val="1400"/>
              <a:buNone/>
              <a:defRPr sz="1867">
                <a:solidFill>
                  <a:schemeClr val="dk1"/>
                </a:solidFill>
              </a:defRPr>
            </a:lvl2pPr>
            <a:lvl3pPr lvl="2" algn="r" rtl="0">
              <a:spcBef>
                <a:spcPts val="0"/>
              </a:spcBef>
              <a:spcAft>
                <a:spcPts val="0"/>
              </a:spcAft>
              <a:buClr>
                <a:schemeClr val="dk1"/>
              </a:buClr>
              <a:buSzPts val="1400"/>
              <a:buNone/>
              <a:defRPr sz="1867">
                <a:solidFill>
                  <a:schemeClr val="dk1"/>
                </a:solidFill>
              </a:defRPr>
            </a:lvl3pPr>
            <a:lvl4pPr lvl="3" algn="r" rtl="0">
              <a:spcBef>
                <a:spcPts val="0"/>
              </a:spcBef>
              <a:spcAft>
                <a:spcPts val="0"/>
              </a:spcAft>
              <a:buClr>
                <a:schemeClr val="dk1"/>
              </a:buClr>
              <a:buSzPts val="1400"/>
              <a:buNone/>
              <a:defRPr sz="1867">
                <a:solidFill>
                  <a:schemeClr val="dk1"/>
                </a:solidFill>
              </a:defRPr>
            </a:lvl4pPr>
            <a:lvl5pPr lvl="4" algn="r" rtl="0">
              <a:spcBef>
                <a:spcPts val="0"/>
              </a:spcBef>
              <a:spcAft>
                <a:spcPts val="0"/>
              </a:spcAft>
              <a:buClr>
                <a:schemeClr val="dk1"/>
              </a:buClr>
              <a:buSzPts val="1400"/>
              <a:buNone/>
              <a:defRPr sz="1867">
                <a:solidFill>
                  <a:schemeClr val="dk1"/>
                </a:solidFill>
              </a:defRPr>
            </a:lvl5pPr>
            <a:lvl6pPr lvl="5" algn="r" rtl="0">
              <a:spcBef>
                <a:spcPts val="0"/>
              </a:spcBef>
              <a:spcAft>
                <a:spcPts val="0"/>
              </a:spcAft>
              <a:buClr>
                <a:schemeClr val="dk1"/>
              </a:buClr>
              <a:buSzPts val="1400"/>
              <a:buNone/>
              <a:defRPr sz="1867">
                <a:solidFill>
                  <a:schemeClr val="dk1"/>
                </a:solidFill>
              </a:defRPr>
            </a:lvl6pPr>
            <a:lvl7pPr lvl="6" algn="r" rtl="0">
              <a:spcBef>
                <a:spcPts val="0"/>
              </a:spcBef>
              <a:spcAft>
                <a:spcPts val="0"/>
              </a:spcAft>
              <a:buClr>
                <a:schemeClr val="dk1"/>
              </a:buClr>
              <a:buSzPts val="1400"/>
              <a:buNone/>
              <a:defRPr sz="1867">
                <a:solidFill>
                  <a:schemeClr val="dk1"/>
                </a:solidFill>
              </a:defRPr>
            </a:lvl7pPr>
            <a:lvl8pPr lvl="7" algn="r" rtl="0">
              <a:spcBef>
                <a:spcPts val="0"/>
              </a:spcBef>
              <a:spcAft>
                <a:spcPts val="0"/>
              </a:spcAft>
              <a:buClr>
                <a:schemeClr val="dk1"/>
              </a:buClr>
              <a:buSzPts val="1400"/>
              <a:buNone/>
              <a:defRPr sz="1867">
                <a:solidFill>
                  <a:schemeClr val="dk1"/>
                </a:solidFill>
              </a:defRPr>
            </a:lvl8pPr>
            <a:lvl9pPr lvl="8" algn="r" rtl="0">
              <a:spcBef>
                <a:spcPts val="0"/>
              </a:spcBef>
              <a:spcAft>
                <a:spcPts val="0"/>
              </a:spcAft>
              <a:buClr>
                <a:schemeClr val="dk1"/>
              </a:buClr>
              <a:buSzPts val="1400"/>
              <a:buNone/>
              <a:defRPr sz="1867">
                <a:solidFill>
                  <a:schemeClr val="dk1"/>
                </a:solidFill>
              </a:defRPr>
            </a:lvl9pPr>
          </a:lstStyle>
          <a:p>
            <a:endParaRPr/>
          </a:p>
        </p:txBody>
      </p:sp>
      <p:sp>
        <p:nvSpPr>
          <p:cNvPr id="71" name="Google Shape;71;p9"/>
          <p:cNvSpPr txBox="1">
            <a:spLocks noGrp="1"/>
          </p:cNvSpPr>
          <p:nvPr>
            <p:ph type="subTitle" idx="1"/>
          </p:nvPr>
        </p:nvSpPr>
        <p:spPr>
          <a:xfrm flipH="1">
            <a:off x="1685600" y="3351329"/>
            <a:ext cx="2836400" cy="129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100"/>
              <a:buNone/>
              <a:defRPr sz="1467">
                <a:solidFill>
                  <a:schemeClr val="dk1"/>
                </a:solidFill>
              </a:defRPr>
            </a:lvl1pPr>
            <a:lvl2pPr lvl="1" algn="r" rtl="0">
              <a:lnSpc>
                <a:spcPct val="100000"/>
              </a:lnSpc>
              <a:spcBef>
                <a:spcPts val="0"/>
              </a:spcBef>
              <a:spcAft>
                <a:spcPts val="0"/>
              </a:spcAft>
              <a:buClr>
                <a:schemeClr val="dk1"/>
              </a:buClr>
              <a:buSzPts val="1100"/>
              <a:buNone/>
              <a:defRPr sz="1467">
                <a:solidFill>
                  <a:schemeClr val="dk1"/>
                </a:solidFill>
              </a:defRPr>
            </a:lvl2pPr>
            <a:lvl3pPr lvl="2" algn="r" rtl="0">
              <a:lnSpc>
                <a:spcPct val="100000"/>
              </a:lnSpc>
              <a:spcBef>
                <a:spcPts val="0"/>
              </a:spcBef>
              <a:spcAft>
                <a:spcPts val="0"/>
              </a:spcAft>
              <a:buClr>
                <a:schemeClr val="dk1"/>
              </a:buClr>
              <a:buSzPts val="1100"/>
              <a:buNone/>
              <a:defRPr sz="1467">
                <a:solidFill>
                  <a:schemeClr val="dk1"/>
                </a:solidFill>
              </a:defRPr>
            </a:lvl3pPr>
            <a:lvl4pPr lvl="3" algn="r" rtl="0">
              <a:lnSpc>
                <a:spcPct val="100000"/>
              </a:lnSpc>
              <a:spcBef>
                <a:spcPts val="0"/>
              </a:spcBef>
              <a:spcAft>
                <a:spcPts val="0"/>
              </a:spcAft>
              <a:buClr>
                <a:schemeClr val="dk1"/>
              </a:buClr>
              <a:buSzPts val="1100"/>
              <a:buNone/>
              <a:defRPr sz="1467">
                <a:solidFill>
                  <a:schemeClr val="dk1"/>
                </a:solidFill>
              </a:defRPr>
            </a:lvl4pPr>
            <a:lvl5pPr lvl="4" algn="r" rtl="0">
              <a:lnSpc>
                <a:spcPct val="100000"/>
              </a:lnSpc>
              <a:spcBef>
                <a:spcPts val="0"/>
              </a:spcBef>
              <a:spcAft>
                <a:spcPts val="0"/>
              </a:spcAft>
              <a:buClr>
                <a:schemeClr val="dk1"/>
              </a:buClr>
              <a:buSzPts val="1100"/>
              <a:buNone/>
              <a:defRPr sz="1467">
                <a:solidFill>
                  <a:schemeClr val="dk1"/>
                </a:solidFill>
              </a:defRPr>
            </a:lvl5pPr>
            <a:lvl6pPr lvl="5" algn="r" rtl="0">
              <a:lnSpc>
                <a:spcPct val="100000"/>
              </a:lnSpc>
              <a:spcBef>
                <a:spcPts val="0"/>
              </a:spcBef>
              <a:spcAft>
                <a:spcPts val="0"/>
              </a:spcAft>
              <a:buClr>
                <a:schemeClr val="dk1"/>
              </a:buClr>
              <a:buSzPts val="1100"/>
              <a:buNone/>
              <a:defRPr sz="1467">
                <a:solidFill>
                  <a:schemeClr val="dk1"/>
                </a:solidFill>
              </a:defRPr>
            </a:lvl6pPr>
            <a:lvl7pPr lvl="6" algn="r" rtl="0">
              <a:lnSpc>
                <a:spcPct val="100000"/>
              </a:lnSpc>
              <a:spcBef>
                <a:spcPts val="0"/>
              </a:spcBef>
              <a:spcAft>
                <a:spcPts val="0"/>
              </a:spcAft>
              <a:buClr>
                <a:schemeClr val="dk1"/>
              </a:buClr>
              <a:buSzPts val="1100"/>
              <a:buNone/>
              <a:defRPr sz="1467">
                <a:solidFill>
                  <a:schemeClr val="dk1"/>
                </a:solidFill>
              </a:defRPr>
            </a:lvl7pPr>
            <a:lvl8pPr lvl="7" algn="r" rtl="0">
              <a:lnSpc>
                <a:spcPct val="100000"/>
              </a:lnSpc>
              <a:spcBef>
                <a:spcPts val="0"/>
              </a:spcBef>
              <a:spcAft>
                <a:spcPts val="0"/>
              </a:spcAft>
              <a:buClr>
                <a:schemeClr val="dk1"/>
              </a:buClr>
              <a:buSzPts val="1100"/>
              <a:buNone/>
              <a:defRPr sz="1467">
                <a:solidFill>
                  <a:schemeClr val="dk1"/>
                </a:solidFill>
              </a:defRPr>
            </a:lvl8pPr>
            <a:lvl9pPr lvl="8" algn="r" rtl="0">
              <a:lnSpc>
                <a:spcPct val="100000"/>
              </a:lnSpc>
              <a:spcBef>
                <a:spcPts val="0"/>
              </a:spcBef>
              <a:spcAft>
                <a:spcPts val="0"/>
              </a:spcAft>
              <a:buClr>
                <a:schemeClr val="dk1"/>
              </a:buClr>
              <a:buSzPts val="1100"/>
              <a:buNone/>
              <a:defRPr sz="1467">
                <a:solidFill>
                  <a:schemeClr val="dk1"/>
                </a:solidFill>
              </a:defRPr>
            </a:lvl9pPr>
          </a:lstStyle>
          <a:p>
            <a:endParaRPr/>
          </a:p>
        </p:txBody>
      </p:sp>
    </p:spTree>
    <p:extLst>
      <p:ext uri="{BB962C8B-B14F-4D97-AF65-F5344CB8AC3E}">
        <p14:creationId xmlns:p14="http://schemas.microsoft.com/office/powerpoint/2010/main" val="3911632498"/>
      </p:ext>
    </p:extLst>
  </p:cSld>
  <p:clrMapOvr>
    <a:masterClrMapping/>
  </p:clrMapOvr>
  <p:extLst>
    <p:ext uri="{DCECCB84-F9BA-43D5-87BE-67443E8EF086}">
      <p15:sldGuideLst xmlns:p15="http://schemas.microsoft.com/office/powerpoint/2012/main">
        <p15:guide id="1" pos="2074">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9" cstate="print"/>
          <a:stretch>
            <a:fillRect/>
          </a:stretch>
        </p:blipFill>
        <p:spPr>
          <a:xfrm>
            <a:off x="226059" y="6593838"/>
            <a:ext cx="467359" cy="190498"/>
          </a:xfrm>
          <a:prstGeom prst="rect">
            <a:avLst/>
          </a:prstGeom>
        </p:spPr>
      </p:pic>
      <p:sp>
        <p:nvSpPr>
          <p:cNvPr id="2" name="Holder 2"/>
          <p:cNvSpPr>
            <a:spLocks noGrp="1"/>
          </p:cNvSpPr>
          <p:nvPr>
            <p:ph type="title"/>
          </p:nvPr>
        </p:nvSpPr>
        <p:spPr>
          <a:xfrm>
            <a:off x="191452" y="157479"/>
            <a:ext cx="4554855" cy="482600"/>
          </a:xfrm>
          <a:prstGeom prst="rect">
            <a:avLst/>
          </a:prstGeom>
        </p:spPr>
        <p:txBody>
          <a:bodyPr wrap="square" lIns="0" tIns="0" rIns="0" bIns="0">
            <a:spAutoFit/>
          </a:bodyPr>
          <a:lstStyle>
            <a:lvl1pPr>
              <a:defRPr sz="3000" b="0" i="0">
                <a:solidFill>
                  <a:srgbClr val="404040"/>
                </a:solidFill>
                <a:latin typeface="Arial"/>
                <a:cs typeface="Arial"/>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4/25/2021</a:t>
            </a:fld>
            <a:endParaRPr lang="en-US"/>
          </a:p>
        </p:txBody>
      </p:sp>
      <p:sp>
        <p:nvSpPr>
          <p:cNvPr id="6" name="Holder 6"/>
          <p:cNvSpPr>
            <a:spLocks noGrp="1"/>
          </p:cNvSpPr>
          <p:nvPr>
            <p:ph type="sldNum" sz="quarter" idx="7"/>
          </p:nvPr>
        </p:nvSpPr>
        <p:spPr>
          <a:xfrm>
            <a:off x="11892280" y="6681886"/>
            <a:ext cx="132715" cy="139065"/>
          </a:xfrm>
          <a:prstGeom prst="rect">
            <a:avLst/>
          </a:prstGeom>
        </p:spPr>
        <p:txBody>
          <a:bodyPr wrap="square" lIns="0" tIns="0" rIns="0" bIns="0">
            <a:spAutoFit/>
          </a:bodyPr>
          <a:lstStyle>
            <a:lvl1pPr>
              <a:defRPr sz="800" b="0" i="0">
                <a:solidFill>
                  <a:srgbClr val="7E7E7E"/>
                </a:solidFill>
                <a:latin typeface="Arial"/>
                <a:cs typeface="Arial"/>
              </a:defRPr>
            </a:lvl1pPr>
          </a:lstStyle>
          <a:p>
            <a:pPr marL="38100">
              <a:lnSpc>
                <a:spcPct val="100000"/>
              </a:lnSpc>
              <a:spcBef>
                <a:spcPts val="25"/>
              </a:spcBef>
            </a:pPr>
            <a:fld id="{81D60167-4931-47E6-BA6A-407CBD079E47}" type="slidenum">
              <a:rPr spc="-5" dirty="0"/>
              <a:t>‹Nº›</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0"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7"/>
            </a:xfrm>
            <a:prstGeom prst="rect">
              <a:avLst/>
            </a:prstGeom>
          </p:spPr>
        </p:pic>
        <p:sp>
          <p:nvSpPr>
            <p:cNvPr id="4" name="object 4"/>
            <p:cNvSpPr/>
            <p:nvPr/>
          </p:nvSpPr>
          <p:spPr>
            <a:xfrm>
              <a:off x="6212839" y="899160"/>
              <a:ext cx="4973320" cy="5059680"/>
            </a:xfrm>
            <a:custGeom>
              <a:avLst/>
              <a:gdLst/>
              <a:ahLst/>
              <a:cxnLst/>
              <a:rect l="l" t="t" r="r" b="b"/>
              <a:pathLst>
                <a:path w="4973320" h="5059680">
                  <a:moveTo>
                    <a:pt x="4973320" y="0"/>
                  </a:moveTo>
                  <a:lnTo>
                    <a:pt x="0" y="0"/>
                  </a:lnTo>
                  <a:lnTo>
                    <a:pt x="0" y="5059680"/>
                  </a:lnTo>
                  <a:lnTo>
                    <a:pt x="4973320" y="5059680"/>
                  </a:lnTo>
                  <a:lnTo>
                    <a:pt x="4973320" y="0"/>
                  </a:lnTo>
                  <a:close/>
                </a:path>
              </a:pathLst>
            </a:custGeom>
            <a:solidFill>
              <a:srgbClr val="00162C">
                <a:alpha val="76858"/>
              </a:srgbClr>
            </a:solidFill>
          </p:spPr>
          <p:txBody>
            <a:bodyPr wrap="square" lIns="0" tIns="0" rIns="0" bIns="0" rtlCol="0"/>
            <a:lstStyle/>
            <a:p>
              <a:endParaRPr/>
            </a:p>
          </p:txBody>
        </p:sp>
        <p:sp>
          <p:nvSpPr>
            <p:cNvPr id="5" name="object 5"/>
            <p:cNvSpPr/>
            <p:nvPr/>
          </p:nvSpPr>
          <p:spPr>
            <a:xfrm>
              <a:off x="6310630" y="1004569"/>
              <a:ext cx="4757420" cy="4859020"/>
            </a:xfrm>
            <a:custGeom>
              <a:avLst/>
              <a:gdLst/>
              <a:ahLst/>
              <a:cxnLst/>
              <a:rect l="l" t="t" r="r" b="b"/>
              <a:pathLst>
                <a:path w="4757420" h="4859020">
                  <a:moveTo>
                    <a:pt x="0" y="4859020"/>
                  </a:moveTo>
                  <a:lnTo>
                    <a:pt x="4757420" y="4859020"/>
                  </a:lnTo>
                  <a:lnTo>
                    <a:pt x="4757420" y="0"/>
                  </a:lnTo>
                  <a:lnTo>
                    <a:pt x="0" y="0"/>
                  </a:lnTo>
                  <a:lnTo>
                    <a:pt x="0" y="4859020"/>
                  </a:lnTo>
                  <a:close/>
                </a:path>
              </a:pathLst>
            </a:custGeom>
            <a:ln w="57149">
              <a:solidFill>
                <a:srgbClr val="FFFFFF"/>
              </a:solidFill>
            </a:ln>
          </p:spPr>
          <p:txBody>
            <a:bodyPr wrap="square" lIns="0" tIns="0" rIns="0" bIns="0" rtlCol="0"/>
            <a:lstStyle/>
            <a:p>
              <a:endParaRPr/>
            </a:p>
          </p:txBody>
        </p:sp>
        <p:sp>
          <p:nvSpPr>
            <p:cNvPr id="6" name="object 6"/>
            <p:cNvSpPr/>
            <p:nvPr/>
          </p:nvSpPr>
          <p:spPr>
            <a:xfrm>
              <a:off x="9678669" y="5863590"/>
              <a:ext cx="1199515" cy="0"/>
            </a:xfrm>
            <a:custGeom>
              <a:avLst/>
              <a:gdLst/>
              <a:ahLst/>
              <a:cxnLst/>
              <a:rect l="l" t="t" r="r" b="b"/>
              <a:pathLst>
                <a:path w="1199515">
                  <a:moveTo>
                    <a:pt x="0" y="0"/>
                  </a:moveTo>
                  <a:lnTo>
                    <a:pt x="1199133" y="0"/>
                  </a:lnTo>
                </a:path>
              </a:pathLst>
            </a:custGeom>
            <a:ln w="57150">
              <a:solidFill>
                <a:srgbClr val="006FC0"/>
              </a:solidFill>
            </a:ln>
          </p:spPr>
          <p:txBody>
            <a:bodyPr wrap="square" lIns="0" tIns="0" rIns="0" bIns="0" rtlCol="0"/>
            <a:lstStyle/>
            <a:p>
              <a:endParaRPr/>
            </a:p>
          </p:txBody>
        </p:sp>
      </p:grpSp>
      <p:sp>
        <p:nvSpPr>
          <p:cNvPr id="7" name="object 7"/>
          <p:cNvSpPr txBox="1">
            <a:spLocks noGrp="1"/>
          </p:cNvSpPr>
          <p:nvPr>
            <p:ph type="title"/>
          </p:nvPr>
        </p:nvSpPr>
        <p:spPr>
          <a:xfrm>
            <a:off x="7436866" y="2829877"/>
            <a:ext cx="2512695" cy="452755"/>
          </a:xfrm>
          <a:prstGeom prst="rect">
            <a:avLst/>
          </a:prstGeom>
        </p:spPr>
        <p:txBody>
          <a:bodyPr vert="horz" wrap="square" lIns="0" tIns="12700" rIns="0" bIns="0" rtlCol="0">
            <a:spAutoFit/>
          </a:bodyPr>
          <a:lstStyle/>
          <a:p>
            <a:pPr>
              <a:lnSpc>
                <a:spcPct val="100000"/>
              </a:lnSpc>
              <a:spcBef>
                <a:spcPts val="100"/>
              </a:spcBef>
            </a:pPr>
            <a:r>
              <a:rPr sz="2800" spc="-80" dirty="0">
                <a:solidFill>
                  <a:srgbClr val="FFFFFF"/>
                </a:solidFill>
              </a:rPr>
              <a:t>Your</a:t>
            </a:r>
            <a:r>
              <a:rPr sz="2800" spc="5" dirty="0">
                <a:solidFill>
                  <a:srgbClr val="FFFFFF"/>
                </a:solidFill>
              </a:rPr>
              <a:t> </a:t>
            </a:r>
            <a:r>
              <a:rPr sz="2800" dirty="0">
                <a:solidFill>
                  <a:srgbClr val="FFFFFF"/>
                </a:solidFill>
              </a:rPr>
              <a:t>Partner</a:t>
            </a:r>
            <a:r>
              <a:rPr sz="2800" spc="-35" dirty="0">
                <a:solidFill>
                  <a:srgbClr val="FFFFFF"/>
                </a:solidFill>
              </a:rPr>
              <a:t> </a:t>
            </a:r>
            <a:r>
              <a:rPr sz="2800" dirty="0">
                <a:solidFill>
                  <a:srgbClr val="FFFFFF"/>
                </a:solidFill>
              </a:rPr>
              <a:t>for</a:t>
            </a:r>
            <a:endParaRPr sz="2800"/>
          </a:p>
        </p:txBody>
      </p:sp>
      <p:sp>
        <p:nvSpPr>
          <p:cNvPr id="8" name="object 8"/>
          <p:cNvSpPr txBox="1"/>
          <p:nvPr/>
        </p:nvSpPr>
        <p:spPr>
          <a:xfrm>
            <a:off x="7418958" y="3119119"/>
            <a:ext cx="2551430" cy="1550035"/>
          </a:xfrm>
          <a:prstGeom prst="rect">
            <a:avLst/>
          </a:prstGeom>
        </p:spPr>
        <p:txBody>
          <a:bodyPr vert="horz" wrap="square" lIns="0" tIns="12700" rIns="0" bIns="0" rtlCol="0">
            <a:spAutoFit/>
          </a:bodyPr>
          <a:lstStyle/>
          <a:p>
            <a:pPr>
              <a:lnSpc>
                <a:spcPct val="100000"/>
              </a:lnSpc>
              <a:spcBef>
                <a:spcPts val="100"/>
              </a:spcBef>
            </a:pPr>
            <a:r>
              <a:rPr sz="10000" spc="-10" dirty="0">
                <a:solidFill>
                  <a:srgbClr val="FFFFFF"/>
                </a:solidFill>
                <a:latin typeface="Arial"/>
                <a:cs typeface="Arial"/>
              </a:rPr>
              <a:t>S</a:t>
            </a:r>
            <a:r>
              <a:rPr sz="10000" u="heavy" spc="-10" dirty="0">
                <a:solidFill>
                  <a:srgbClr val="FFFFFF"/>
                </a:solidFill>
                <a:uFill>
                  <a:solidFill>
                    <a:srgbClr val="006FC0"/>
                  </a:solidFill>
                </a:uFill>
                <a:latin typeface="Arial"/>
                <a:cs typeface="Arial"/>
              </a:rPr>
              <a:t>AP</a:t>
            </a:r>
            <a:endParaRPr sz="10000">
              <a:latin typeface="Arial"/>
              <a:cs typeface="Arial"/>
            </a:endParaRPr>
          </a:p>
        </p:txBody>
      </p:sp>
      <p:sp>
        <p:nvSpPr>
          <p:cNvPr id="9" name="object 9"/>
          <p:cNvSpPr txBox="1"/>
          <p:nvPr/>
        </p:nvSpPr>
        <p:spPr>
          <a:xfrm>
            <a:off x="7398639" y="4595114"/>
            <a:ext cx="2701290" cy="193040"/>
          </a:xfrm>
          <a:prstGeom prst="rect">
            <a:avLst/>
          </a:prstGeom>
        </p:spPr>
        <p:txBody>
          <a:bodyPr vert="horz" wrap="square" lIns="0" tIns="12700" rIns="0" bIns="0" rtlCol="0">
            <a:spAutoFit/>
          </a:bodyPr>
          <a:lstStyle/>
          <a:p>
            <a:pPr>
              <a:lnSpc>
                <a:spcPct val="100000"/>
              </a:lnSpc>
              <a:spcBef>
                <a:spcPts val="100"/>
              </a:spcBef>
            </a:pPr>
            <a:r>
              <a:rPr sz="1100" spc="-5" dirty="0">
                <a:solidFill>
                  <a:srgbClr val="FFFFFF"/>
                </a:solidFill>
                <a:latin typeface="Arial"/>
                <a:cs typeface="Arial"/>
              </a:rPr>
              <a:t>D</a:t>
            </a:r>
            <a:r>
              <a:rPr sz="1100" dirty="0">
                <a:solidFill>
                  <a:srgbClr val="FFFFFF"/>
                </a:solidFill>
                <a:latin typeface="Arial"/>
                <a:cs typeface="Arial"/>
              </a:rPr>
              <a:t>e</a:t>
            </a:r>
            <a:r>
              <a:rPr sz="1100" spc="25" dirty="0">
                <a:solidFill>
                  <a:srgbClr val="FFFFFF"/>
                </a:solidFill>
                <a:latin typeface="Arial"/>
                <a:cs typeface="Arial"/>
              </a:rPr>
              <a:t>v</a:t>
            </a:r>
            <a:r>
              <a:rPr sz="1100" dirty="0">
                <a:solidFill>
                  <a:srgbClr val="FFFFFF"/>
                </a:solidFill>
                <a:latin typeface="Arial"/>
                <a:cs typeface="Arial"/>
              </a:rPr>
              <a:t>e</a:t>
            </a:r>
            <a:r>
              <a:rPr sz="1100" spc="-30" dirty="0">
                <a:solidFill>
                  <a:srgbClr val="FFFFFF"/>
                </a:solidFill>
                <a:latin typeface="Arial"/>
                <a:cs typeface="Arial"/>
              </a:rPr>
              <a:t>l</a:t>
            </a:r>
            <a:r>
              <a:rPr sz="1100" dirty="0">
                <a:solidFill>
                  <a:srgbClr val="FFFFFF"/>
                </a:solidFill>
                <a:latin typeface="Arial"/>
                <a:cs typeface="Arial"/>
              </a:rPr>
              <a:t>op</a:t>
            </a:r>
            <a:r>
              <a:rPr sz="1100" spc="20" dirty="0">
                <a:solidFill>
                  <a:srgbClr val="FFFFFF"/>
                </a:solidFill>
                <a:latin typeface="Arial"/>
                <a:cs typeface="Arial"/>
              </a:rPr>
              <a:t>m</a:t>
            </a:r>
            <a:r>
              <a:rPr sz="1100" dirty="0">
                <a:solidFill>
                  <a:srgbClr val="FFFFFF"/>
                </a:solidFill>
                <a:latin typeface="Arial"/>
                <a:cs typeface="Arial"/>
              </a:rPr>
              <a:t>e</a:t>
            </a:r>
            <a:r>
              <a:rPr sz="1100" spc="-20" dirty="0">
                <a:solidFill>
                  <a:srgbClr val="FFFFFF"/>
                </a:solidFill>
                <a:latin typeface="Arial"/>
                <a:cs typeface="Arial"/>
              </a:rPr>
              <a:t>n</a:t>
            </a:r>
            <a:r>
              <a:rPr sz="1100" dirty="0">
                <a:solidFill>
                  <a:srgbClr val="FFFFFF"/>
                </a:solidFill>
                <a:latin typeface="Arial"/>
                <a:cs typeface="Arial"/>
              </a:rPr>
              <a:t>t</a:t>
            </a:r>
            <a:r>
              <a:rPr sz="1100" spc="-75" dirty="0">
                <a:solidFill>
                  <a:srgbClr val="FFFFFF"/>
                </a:solidFill>
                <a:latin typeface="Arial"/>
                <a:cs typeface="Arial"/>
              </a:rPr>
              <a:t> </a:t>
            </a:r>
            <a:r>
              <a:rPr sz="1100" dirty="0">
                <a:solidFill>
                  <a:srgbClr val="FFFFFF"/>
                </a:solidFill>
                <a:latin typeface="Arial"/>
                <a:cs typeface="Arial"/>
              </a:rPr>
              <a:t>|</a:t>
            </a:r>
            <a:r>
              <a:rPr sz="1100" spc="5" dirty="0">
                <a:solidFill>
                  <a:srgbClr val="FFFFFF"/>
                </a:solidFill>
                <a:latin typeface="Arial"/>
                <a:cs typeface="Arial"/>
              </a:rPr>
              <a:t> </a:t>
            </a:r>
            <a:r>
              <a:rPr sz="1100" spc="-5" dirty="0">
                <a:solidFill>
                  <a:srgbClr val="FFFFFF"/>
                </a:solidFill>
                <a:latin typeface="Arial"/>
                <a:cs typeface="Arial"/>
              </a:rPr>
              <a:t>C</a:t>
            </a:r>
            <a:r>
              <a:rPr sz="1100" dirty="0">
                <a:solidFill>
                  <a:srgbClr val="FFFFFF"/>
                </a:solidFill>
                <a:latin typeface="Arial"/>
                <a:cs typeface="Arial"/>
              </a:rPr>
              <a:t>on</a:t>
            </a:r>
            <a:r>
              <a:rPr sz="1100" spc="5" dirty="0">
                <a:solidFill>
                  <a:srgbClr val="FFFFFF"/>
                </a:solidFill>
                <a:latin typeface="Arial"/>
                <a:cs typeface="Arial"/>
              </a:rPr>
              <a:t>s</a:t>
            </a:r>
            <a:r>
              <a:rPr sz="1100" dirty="0">
                <a:solidFill>
                  <a:srgbClr val="FFFFFF"/>
                </a:solidFill>
                <a:latin typeface="Arial"/>
                <a:cs typeface="Arial"/>
              </a:rPr>
              <a:t>u</a:t>
            </a:r>
            <a:r>
              <a:rPr sz="1100" spc="-30" dirty="0">
                <a:solidFill>
                  <a:srgbClr val="FFFFFF"/>
                </a:solidFill>
                <a:latin typeface="Arial"/>
                <a:cs typeface="Arial"/>
              </a:rPr>
              <a:t>l</a:t>
            </a:r>
            <a:r>
              <a:rPr sz="1100" spc="-10" dirty="0">
                <a:solidFill>
                  <a:srgbClr val="FFFFFF"/>
                </a:solidFill>
                <a:latin typeface="Arial"/>
                <a:cs typeface="Arial"/>
              </a:rPr>
              <a:t>t</a:t>
            </a:r>
            <a:r>
              <a:rPr sz="1100" spc="-30" dirty="0">
                <a:solidFill>
                  <a:srgbClr val="FFFFFF"/>
                </a:solidFill>
                <a:latin typeface="Arial"/>
                <a:cs typeface="Arial"/>
              </a:rPr>
              <a:t>i</a:t>
            </a:r>
            <a:r>
              <a:rPr sz="1100" dirty="0">
                <a:solidFill>
                  <a:srgbClr val="FFFFFF"/>
                </a:solidFill>
                <a:latin typeface="Arial"/>
                <a:cs typeface="Arial"/>
              </a:rPr>
              <a:t>n</a:t>
            </a:r>
            <a:r>
              <a:rPr sz="1100" spc="-5" dirty="0">
                <a:solidFill>
                  <a:srgbClr val="FFFFFF"/>
                </a:solidFill>
                <a:latin typeface="Arial"/>
                <a:cs typeface="Arial"/>
              </a:rPr>
              <a:t>g</a:t>
            </a:r>
            <a:r>
              <a:rPr sz="1100" dirty="0">
                <a:solidFill>
                  <a:srgbClr val="FFFFFF"/>
                </a:solidFill>
                <a:latin typeface="Arial"/>
                <a:cs typeface="Arial"/>
              </a:rPr>
              <a:t> |</a:t>
            </a:r>
            <a:r>
              <a:rPr sz="1100" spc="5" dirty="0">
                <a:solidFill>
                  <a:srgbClr val="FFFFFF"/>
                </a:solidFill>
                <a:latin typeface="Arial"/>
                <a:cs typeface="Arial"/>
              </a:rPr>
              <a:t> P</a:t>
            </a:r>
            <a:r>
              <a:rPr sz="1100" spc="-10" dirty="0">
                <a:solidFill>
                  <a:srgbClr val="FFFFFF"/>
                </a:solidFill>
                <a:latin typeface="Arial"/>
                <a:cs typeface="Arial"/>
              </a:rPr>
              <a:t>r</a:t>
            </a:r>
            <a:r>
              <a:rPr sz="1100" dirty="0">
                <a:solidFill>
                  <a:srgbClr val="FFFFFF"/>
                </a:solidFill>
                <a:latin typeface="Arial"/>
                <a:cs typeface="Arial"/>
              </a:rPr>
              <a:t>o</a:t>
            </a:r>
            <a:r>
              <a:rPr sz="1100" spc="5" dirty="0">
                <a:solidFill>
                  <a:srgbClr val="FFFFFF"/>
                </a:solidFill>
                <a:latin typeface="Arial"/>
                <a:cs typeface="Arial"/>
              </a:rPr>
              <a:t>c</a:t>
            </a:r>
            <a:r>
              <a:rPr sz="1100" dirty="0">
                <a:solidFill>
                  <a:srgbClr val="FFFFFF"/>
                </a:solidFill>
                <a:latin typeface="Arial"/>
                <a:cs typeface="Arial"/>
              </a:rPr>
              <a:t>e</a:t>
            </a:r>
            <a:r>
              <a:rPr sz="1100" spc="5" dirty="0">
                <a:solidFill>
                  <a:srgbClr val="FFFFFF"/>
                </a:solidFill>
                <a:latin typeface="Arial"/>
                <a:cs typeface="Arial"/>
              </a:rPr>
              <a:t>s</a:t>
            </a:r>
            <a:r>
              <a:rPr sz="1100" dirty="0">
                <a:solidFill>
                  <a:srgbClr val="FFFFFF"/>
                </a:solidFill>
                <a:latin typeface="Arial"/>
                <a:cs typeface="Arial"/>
              </a:rPr>
              <a:t>s</a:t>
            </a:r>
            <a:r>
              <a:rPr sz="1100" spc="-40" dirty="0">
                <a:solidFill>
                  <a:srgbClr val="FFFFFF"/>
                </a:solidFill>
                <a:latin typeface="Arial"/>
                <a:cs typeface="Arial"/>
              </a:rPr>
              <a:t> </a:t>
            </a:r>
            <a:r>
              <a:rPr sz="1100" spc="-5" dirty="0">
                <a:solidFill>
                  <a:srgbClr val="FFFFFF"/>
                </a:solidFill>
                <a:latin typeface="Arial"/>
                <a:cs typeface="Arial"/>
              </a:rPr>
              <a:t>D</a:t>
            </a:r>
            <a:r>
              <a:rPr sz="1100" dirty="0">
                <a:solidFill>
                  <a:srgbClr val="FFFFFF"/>
                </a:solidFill>
                <a:latin typeface="Arial"/>
                <a:cs typeface="Arial"/>
              </a:rPr>
              <a:t>e</a:t>
            </a:r>
            <a:r>
              <a:rPr sz="1100" spc="5" dirty="0">
                <a:solidFill>
                  <a:srgbClr val="FFFFFF"/>
                </a:solidFill>
                <a:latin typeface="Arial"/>
                <a:cs typeface="Arial"/>
              </a:rPr>
              <a:t>s</a:t>
            </a:r>
            <a:r>
              <a:rPr sz="1100" spc="-30" dirty="0">
                <a:solidFill>
                  <a:srgbClr val="FFFFFF"/>
                </a:solidFill>
                <a:latin typeface="Arial"/>
                <a:cs typeface="Arial"/>
              </a:rPr>
              <a:t>i</a:t>
            </a:r>
            <a:r>
              <a:rPr sz="1100" dirty="0">
                <a:solidFill>
                  <a:srgbClr val="FFFFFF"/>
                </a:solidFill>
                <a:latin typeface="Arial"/>
                <a:cs typeface="Arial"/>
              </a:rPr>
              <a:t>g</a:t>
            </a:r>
            <a:r>
              <a:rPr sz="1100" spc="-5" dirty="0">
                <a:solidFill>
                  <a:srgbClr val="FFFFFF"/>
                </a:solidFill>
                <a:latin typeface="Arial"/>
                <a:cs typeface="Arial"/>
              </a:rPr>
              <a:t>n</a:t>
            </a:r>
            <a:endParaRPr sz="1100">
              <a:latin typeface="Arial"/>
              <a:cs typeface="Arial"/>
            </a:endParaRPr>
          </a:p>
        </p:txBody>
      </p:sp>
      <p:pic>
        <p:nvPicPr>
          <p:cNvPr id="10" name="object 10"/>
          <p:cNvPicPr/>
          <p:nvPr/>
        </p:nvPicPr>
        <p:blipFill>
          <a:blip r:embed="rId3" cstate="print"/>
          <a:stretch>
            <a:fillRect/>
          </a:stretch>
        </p:blipFill>
        <p:spPr>
          <a:xfrm>
            <a:off x="8140700" y="1750060"/>
            <a:ext cx="1158240" cy="469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85D0F4-6B0A-49A7-948F-74AC652FEF3C}"/>
              </a:ext>
            </a:extLst>
          </p:cNvPr>
          <p:cNvSpPr>
            <a:spLocks noGrp="1"/>
          </p:cNvSpPr>
          <p:nvPr>
            <p:ph type="title"/>
          </p:nvPr>
        </p:nvSpPr>
        <p:spPr>
          <a:xfrm>
            <a:off x="801099" y="1396289"/>
            <a:ext cx="5006336" cy="1325563"/>
          </a:xfrm>
        </p:spPr>
        <p:txBody>
          <a:bodyPr vert="horz" lIns="91440" tIns="45720" rIns="91440" bIns="45720" rtlCol="0" anchor="ctr">
            <a:normAutofit/>
          </a:bodyPr>
          <a:lstStyle/>
          <a:p>
            <a:r>
              <a:rPr lang="en-US"/>
              <a:t>Plant</a:t>
            </a:r>
          </a:p>
        </p:txBody>
      </p:sp>
      <p:sp>
        <p:nvSpPr>
          <p:cNvPr id="4" name="CuadroTexto 3">
            <a:extLst>
              <a:ext uri="{FF2B5EF4-FFF2-40B4-BE49-F238E27FC236}">
                <a16:creationId xmlns:a16="http://schemas.microsoft.com/office/drawing/2014/main" id="{82595948-1ECD-43EA-BCEC-F53F417EA63E}"/>
              </a:ext>
            </a:extLst>
          </p:cNvPr>
          <p:cNvSpPr txBox="1"/>
          <p:nvPr/>
        </p:nvSpPr>
        <p:spPr>
          <a:xfrm>
            <a:off x="805543" y="2871982"/>
            <a:ext cx="5006336" cy="3181684"/>
          </a:xfrm>
          <a:prstGeom prst="rect">
            <a:avLst/>
          </a:prstGeom>
        </p:spPr>
        <p:txBody>
          <a:bodyPr vert="horz" lIns="91440" tIns="45720" rIns="91440" bIns="45720" rtlCol="0" anchor="t">
            <a:normAutofit/>
          </a:bodyPr>
          <a:lstStyle/>
          <a:p>
            <a:pPr>
              <a:lnSpc>
                <a:spcPct val="90000"/>
              </a:lnSpc>
              <a:spcAft>
                <a:spcPts val="600"/>
              </a:spcAft>
            </a:pPr>
            <a:r>
              <a:rPr lang="en-US" sz="1500" dirty="0"/>
              <a:t>The </a:t>
            </a:r>
            <a:r>
              <a:rPr lang="en-US" sz="1500" b="1" dirty="0"/>
              <a:t>plant </a:t>
            </a:r>
            <a:r>
              <a:rPr lang="en-US" sz="1500" dirty="0"/>
              <a:t>is an organizational unit within logistics that subdivides an enterprise from</a:t>
            </a:r>
          </a:p>
          <a:p>
            <a:pPr>
              <a:lnSpc>
                <a:spcPct val="90000"/>
              </a:lnSpc>
              <a:spcAft>
                <a:spcPts val="600"/>
              </a:spcAft>
            </a:pPr>
            <a:r>
              <a:rPr lang="en-US" sz="1500" dirty="0"/>
              <a:t>The viewpoints of production, procurement, and materials planning.</a:t>
            </a:r>
          </a:p>
          <a:p>
            <a:pPr>
              <a:lnSpc>
                <a:spcPct val="90000"/>
              </a:lnSpc>
              <a:spcAft>
                <a:spcPts val="600"/>
              </a:spcAft>
            </a:pPr>
            <a:r>
              <a:rPr lang="en-US" sz="1500" dirty="0"/>
              <a:t>A plant may represent a variety of entities within a firm, such as:</a:t>
            </a:r>
          </a:p>
          <a:p>
            <a:pPr indent="-228600">
              <a:lnSpc>
                <a:spcPct val="90000"/>
              </a:lnSpc>
              <a:spcAft>
                <a:spcPts val="600"/>
              </a:spcAft>
              <a:buFont typeface="Arial" panose="020B0604020202020204" pitchFamily="34" charset="0"/>
              <a:buChar char="•"/>
            </a:pPr>
            <a:r>
              <a:rPr lang="en-US" sz="1500" dirty="0"/>
              <a:t>. Production facility</a:t>
            </a:r>
          </a:p>
          <a:p>
            <a:pPr indent="-228600">
              <a:lnSpc>
                <a:spcPct val="90000"/>
              </a:lnSpc>
              <a:spcAft>
                <a:spcPts val="600"/>
              </a:spcAft>
              <a:buFont typeface="Arial" panose="020B0604020202020204" pitchFamily="34" charset="0"/>
              <a:buChar char="•"/>
            </a:pPr>
            <a:r>
              <a:rPr lang="en-US" sz="1500" dirty="0"/>
              <a:t>. Central issuing storage location</a:t>
            </a:r>
          </a:p>
          <a:p>
            <a:pPr indent="-228600">
              <a:lnSpc>
                <a:spcPct val="90000"/>
              </a:lnSpc>
              <a:spcAft>
                <a:spcPts val="600"/>
              </a:spcAft>
              <a:buFont typeface="Arial" panose="020B0604020202020204" pitchFamily="34" charset="0"/>
              <a:buChar char="•"/>
            </a:pPr>
            <a:r>
              <a:rPr lang="en-US" sz="1500" dirty="0"/>
              <a:t>. Regional sales office</a:t>
            </a:r>
          </a:p>
          <a:p>
            <a:pPr indent="-228600">
              <a:lnSpc>
                <a:spcPct val="90000"/>
              </a:lnSpc>
              <a:spcAft>
                <a:spcPts val="600"/>
              </a:spcAft>
              <a:buFont typeface="Arial" panose="020B0604020202020204" pitchFamily="34" charset="0"/>
              <a:buChar char="•"/>
            </a:pPr>
            <a:r>
              <a:rPr lang="en-US" sz="1500" dirty="0"/>
              <a:t>. Corporate headquarters</a:t>
            </a:r>
          </a:p>
          <a:p>
            <a:pPr indent="-228600">
              <a:lnSpc>
                <a:spcPct val="90000"/>
              </a:lnSpc>
              <a:spcAft>
                <a:spcPts val="600"/>
              </a:spcAft>
              <a:buFont typeface="Arial" panose="020B0604020202020204" pitchFamily="34" charset="0"/>
              <a:buChar char="•"/>
            </a:pPr>
            <a:r>
              <a:rPr lang="en-US" sz="1500" dirty="0"/>
              <a:t>. Maintenance location</a:t>
            </a:r>
          </a:p>
        </p:txBody>
      </p:sp>
      <p:pic>
        <p:nvPicPr>
          <p:cNvPr id="5" name="Imagen 4">
            <a:extLst>
              <a:ext uri="{FF2B5EF4-FFF2-40B4-BE49-F238E27FC236}">
                <a16:creationId xmlns:a16="http://schemas.microsoft.com/office/drawing/2014/main" id="{40BB66FD-E6EE-4D19-9108-5AA6D227438F}"/>
              </a:ext>
            </a:extLst>
          </p:cNvPr>
          <p:cNvPicPr>
            <a:picLocks noChangeAspect="1"/>
          </p:cNvPicPr>
          <p:nvPr/>
        </p:nvPicPr>
        <p:blipFill rotWithShape="1">
          <a:blip r:embed="rId2"/>
          <a:srcRect l="15451" r="13837"/>
          <a:stretch/>
        </p:blipFill>
        <p:spPr>
          <a:xfrm>
            <a:off x="6167846" y="10"/>
            <a:ext cx="6024154" cy="6857990"/>
          </a:xfrm>
          <a:custGeom>
            <a:avLst/>
            <a:gdLst/>
            <a:ahLst/>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211623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7552A-24F7-4BA0-8635-9ED8C084D126}"/>
              </a:ext>
            </a:extLst>
          </p:cNvPr>
          <p:cNvSpPr>
            <a:spLocks noGrp="1"/>
          </p:cNvSpPr>
          <p:nvPr>
            <p:ph type="title"/>
          </p:nvPr>
        </p:nvSpPr>
        <p:spPr>
          <a:xfrm>
            <a:off x="801099" y="1396289"/>
            <a:ext cx="5006336" cy="1325563"/>
          </a:xfrm>
        </p:spPr>
        <p:txBody>
          <a:bodyPr vert="horz" lIns="91440" tIns="45720" rIns="91440" bIns="45720" rtlCol="0" anchor="ctr">
            <a:normAutofit/>
          </a:bodyPr>
          <a:lstStyle/>
          <a:p>
            <a:r>
              <a:rPr lang="en-US"/>
              <a:t>Storage Location</a:t>
            </a:r>
          </a:p>
        </p:txBody>
      </p:sp>
      <p:sp>
        <p:nvSpPr>
          <p:cNvPr id="4" name="CuadroTexto 3">
            <a:extLst>
              <a:ext uri="{FF2B5EF4-FFF2-40B4-BE49-F238E27FC236}">
                <a16:creationId xmlns:a16="http://schemas.microsoft.com/office/drawing/2014/main" id="{DEEA6BFB-7380-486F-A617-08578A8A8865}"/>
              </a:ext>
            </a:extLst>
          </p:cNvPr>
          <p:cNvSpPr txBox="1"/>
          <p:nvPr/>
        </p:nvSpPr>
        <p:spPr>
          <a:xfrm>
            <a:off x="805543" y="2871982"/>
            <a:ext cx="5006336" cy="3181684"/>
          </a:xfrm>
          <a:prstGeom prst="rect">
            <a:avLst/>
          </a:prstGeom>
        </p:spPr>
        <p:txBody>
          <a:bodyPr vert="horz" lIns="91440" tIns="45720" rIns="91440" bIns="45720" rtlCol="0" anchor="t">
            <a:normAutofit/>
          </a:bodyPr>
          <a:lstStyle/>
          <a:p>
            <a:pPr algn="just">
              <a:lnSpc>
                <a:spcPct val="90000"/>
              </a:lnSpc>
              <a:spcAft>
                <a:spcPts val="600"/>
              </a:spcAft>
            </a:pPr>
            <a:r>
              <a:rPr lang="en-US" dirty="0"/>
              <a:t>The </a:t>
            </a:r>
            <a:r>
              <a:rPr lang="en-US" b="1" dirty="0"/>
              <a:t>storage location </a:t>
            </a:r>
            <a:r>
              <a:rPr lang="en-US" dirty="0"/>
              <a:t>is an organizational unit that facilitates the differentiation of stocks of materials within a plant. Inventory management on a quantity basis is carried out in the plant at storage location level. The physical inventory is also carried out at this level.</a:t>
            </a:r>
          </a:p>
        </p:txBody>
      </p:sp>
      <p:pic>
        <p:nvPicPr>
          <p:cNvPr id="6" name="Imagen 5">
            <a:extLst>
              <a:ext uri="{FF2B5EF4-FFF2-40B4-BE49-F238E27FC236}">
                <a16:creationId xmlns:a16="http://schemas.microsoft.com/office/drawing/2014/main" id="{ADD45AEB-54C0-4971-B2F4-FFD42743ED9D}"/>
              </a:ext>
            </a:extLst>
          </p:cNvPr>
          <p:cNvPicPr>
            <a:picLocks noChangeAspect="1"/>
          </p:cNvPicPr>
          <p:nvPr/>
        </p:nvPicPr>
        <p:blipFill rotWithShape="1">
          <a:blip r:embed="rId2"/>
          <a:srcRect l="22075" r="15997"/>
          <a:stretch/>
        </p:blipFill>
        <p:spPr>
          <a:xfrm>
            <a:off x="6167846" y="10"/>
            <a:ext cx="6024154" cy="6857990"/>
          </a:xfrm>
          <a:custGeom>
            <a:avLst/>
            <a:gdLst/>
            <a:ahLst/>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860112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CA3A0A-D942-4E4E-BAD6-5AEC964ACBAE}"/>
              </a:ext>
            </a:extLst>
          </p:cNvPr>
          <p:cNvSpPr>
            <a:spLocks noGrp="1"/>
          </p:cNvSpPr>
          <p:nvPr>
            <p:ph type="title"/>
          </p:nvPr>
        </p:nvSpPr>
        <p:spPr>
          <a:xfrm>
            <a:off x="805543" y="400003"/>
            <a:ext cx="5006336" cy="1325563"/>
          </a:xfrm>
        </p:spPr>
        <p:txBody>
          <a:bodyPr vert="horz" lIns="91440" tIns="45720" rIns="91440" bIns="45720" rtlCol="0" anchor="ctr">
            <a:normAutofit/>
          </a:bodyPr>
          <a:lstStyle/>
          <a:p>
            <a:r>
              <a:rPr lang="en-US" dirty="0"/>
              <a:t>Purchasing organization</a:t>
            </a:r>
          </a:p>
        </p:txBody>
      </p:sp>
      <p:sp>
        <p:nvSpPr>
          <p:cNvPr id="4" name="Rectángulo 3">
            <a:extLst>
              <a:ext uri="{FF2B5EF4-FFF2-40B4-BE49-F238E27FC236}">
                <a16:creationId xmlns:a16="http://schemas.microsoft.com/office/drawing/2014/main" id="{AF2244C3-80FA-4A3C-A453-0B56B31B9CEC}"/>
              </a:ext>
            </a:extLst>
          </p:cNvPr>
          <p:cNvSpPr/>
          <p:nvPr/>
        </p:nvSpPr>
        <p:spPr>
          <a:xfrm>
            <a:off x="805543" y="1838158"/>
            <a:ext cx="5006336" cy="3181684"/>
          </a:xfrm>
          <a:prstGeom prst="rect">
            <a:avLst/>
          </a:prstGeom>
        </p:spPr>
        <p:txBody>
          <a:bodyPr vert="horz" lIns="91440" tIns="45720" rIns="91440" bIns="45720" rtlCol="0" anchor="t">
            <a:normAutofit/>
          </a:bodyPr>
          <a:lstStyle/>
          <a:p>
            <a:pPr algn="just">
              <a:lnSpc>
                <a:spcPct val="90000"/>
              </a:lnSpc>
              <a:spcAft>
                <a:spcPts val="600"/>
              </a:spcAft>
            </a:pPr>
            <a:r>
              <a:rPr lang="en-US" sz="1700" dirty="0"/>
              <a:t>The </a:t>
            </a:r>
            <a:r>
              <a:rPr lang="en-US" sz="1700" b="1" dirty="0"/>
              <a:t>purchasing organization </a:t>
            </a:r>
            <a:r>
              <a:rPr lang="en-US" sz="1700" dirty="0"/>
              <a:t>is an organizational unit within logistics that subdivides the enterprise according to the purchasing requirements. A purchasing organization procures materials or services, negotiates conditions of purchase with vendors, and assumes responsibility for these transactions.</a:t>
            </a:r>
          </a:p>
          <a:p>
            <a:pPr indent="-228600" algn="just">
              <a:lnSpc>
                <a:spcPct val="90000"/>
              </a:lnSpc>
              <a:spcAft>
                <a:spcPts val="600"/>
              </a:spcAft>
              <a:buFont typeface="Arial" panose="020B0604020202020204" pitchFamily="34" charset="0"/>
              <a:buChar char="•"/>
            </a:pPr>
            <a:endParaRPr lang="en-US" sz="1700" dirty="0"/>
          </a:p>
          <a:p>
            <a:pPr algn="just">
              <a:lnSpc>
                <a:spcPct val="90000"/>
              </a:lnSpc>
              <a:spcAft>
                <a:spcPts val="600"/>
              </a:spcAft>
            </a:pPr>
            <a:r>
              <a:rPr lang="en-US" sz="1700" dirty="0"/>
              <a:t>The different assignment options between company code, plant, and purchasing organization yield the following categories of purchasing organization.</a:t>
            </a:r>
          </a:p>
        </p:txBody>
      </p:sp>
      <p:pic>
        <p:nvPicPr>
          <p:cNvPr id="8" name="Imagen 7" descr="Imagen que contiene electrónica, cd&#10;&#10;Descripción generada automáticamente">
            <a:extLst>
              <a:ext uri="{FF2B5EF4-FFF2-40B4-BE49-F238E27FC236}">
                <a16:creationId xmlns:a16="http://schemas.microsoft.com/office/drawing/2014/main" id="{D592D28C-5F14-400E-A223-9A629B4CD08C}"/>
              </a:ext>
            </a:extLst>
          </p:cNvPr>
          <p:cNvPicPr>
            <a:picLocks noChangeAspect="1"/>
          </p:cNvPicPr>
          <p:nvPr/>
        </p:nvPicPr>
        <p:blipFill rotWithShape="1">
          <a:blip r:embed="rId2"/>
          <a:srcRect r="1302"/>
          <a:stretch/>
        </p:blipFill>
        <p:spPr>
          <a:xfrm>
            <a:off x="6167846" y="10"/>
            <a:ext cx="6024154" cy="6857990"/>
          </a:xfrm>
          <a:custGeom>
            <a:avLst/>
            <a:gdLst/>
            <a:ahLst/>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
        <p:nvSpPr>
          <p:cNvPr id="5" name="CuadroTexto 4">
            <a:hlinkClick r:id="" action="ppaction://noaction"/>
            <a:extLst>
              <a:ext uri="{FF2B5EF4-FFF2-40B4-BE49-F238E27FC236}">
                <a16:creationId xmlns:a16="http://schemas.microsoft.com/office/drawing/2014/main" id="{407A7C16-4FF4-44AB-A528-0B5D897F773C}"/>
              </a:ext>
            </a:extLst>
          </p:cNvPr>
          <p:cNvSpPr txBox="1"/>
          <p:nvPr/>
        </p:nvSpPr>
        <p:spPr>
          <a:xfrm>
            <a:off x="941696" y="4639578"/>
            <a:ext cx="4870183" cy="369332"/>
          </a:xfrm>
          <a:prstGeom prst="rect">
            <a:avLst/>
          </a:prstGeom>
          <a:noFill/>
        </p:spPr>
        <p:txBody>
          <a:bodyPr wrap="square" rtlCol="0">
            <a:spAutoFit/>
          </a:bodyPr>
          <a:lstStyle/>
          <a:p>
            <a:pPr marL="285750" indent="-285750">
              <a:spcAft>
                <a:spcPts val="600"/>
              </a:spcAft>
              <a:buFontTx/>
              <a:buChar char="-"/>
            </a:pPr>
            <a:r>
              <a:rPr lang="es-ES" dirty="0" err="1"/>
              <a:t>Plant-Specific</a:t>
            </a:r>
            <a:r>
              <a:rPr lang="es-ES" dirty="0"/>
              <a:t> </a:t>
            </a:r>
            <a:r>
              <a:rPr lang="es-ES" dirty="0" err="1"/>
              <a:t>Purchasing</a:t>
            </a:r>
            <a:r>
              <a:rPr lang="es-ES" dirty="0"/>
              <a:t> </a:t>
            </a:r>
            <a:r>
              <a:rPr lang="es-ES" dirty="0" err="1"/>
              <a:t>organization</a:t>
            </a:r>
            <a:endParaRPr lang="es-ES" dirty="0"/>
          </a:p>
        </p:txBody>
      </p:sp>
      <p:sp>
        <p:nvSpPr>
          <p:cNvPr id="9" name="CuadroTexto 8">
            <a:hlinkClick r:id="" action="ppaction://noaction"/>
            <a:extLst>
              <a:ext uri="{FF2B5EF4-FFF2-40B4-BE49-F238E27FC236}">
                <a16:creationId xmlns:a16="http://schemas.microsoft.com/office/drawing/2014/main" id="{15755E82-64DA-4841-8990-E4EE3F3A6581}"/>
              </a:ext>
            </a:extLst>
          </p:cNvPr>
          <p:cNvSpPr txBox="1"/>
          <p:nvPr/>
        </p:nvSpPr>
        <p:spPr>
          <a:xfrm>
            <a:off x="941696" y="5145206"/>
            <a:ext cx="4094328" cy="723275"/>
          </a:xfrm>
          <a:prstGeom prst="rect">
            <a:avLst/>
          </a:prstGeom>
          <a:noFill/>
        </p:spPr>
        <p:txBody>
          <a:bodyPr wrap="square" rtlCol="0">
            <a:spAutoFit/>
          </a:bodyPr>
          <a:lstStyle/>
          <a:p>
            <a:pPr marL="285750" indent="-285750">
              <a:spcAft>
                <a:spcPts val="600"/>
              </a:spcAft>
              <a:buFontTx/>
              <a:buChar char="-"/>
            </a:pPr>
            <a:r>
              <a:rPr lang="es-ES" dirty="0"/>
              <a:t>Cross-</a:t>
            </a:r>
            <a:r>
              <a:rPr lang="es-ES" dirty="0" err="1"/>
              <a:t>Plant</a:t>
            </a:r>
            <a:r>
              <a:rPr lang="es-ES" dirty="0"/>
              <a:t> </a:t>
            </a:r>
            <a:r>
              <a:rPr lang="es-ES" dirty="0" err="1"/>
              <a:t>Purchasing</a:t>
            </a:r>
            <a:r>
              <a:rPr lang="es-ES" dirty="0"/>
              <a:t> </a:t>
            </a:r>
            <a:r>
              <a:rPr lang="es-ES" dirty="0" err="1"/>
              <a:t>organization</a:t>
            </a:r>
            <a:endParaRPr lang="es-ES" dirty="0"/>
          </a:p>
          <a:p>
            <a:endParaRPr lang="es-MX" dirty="0"/>
          </a:p>
        </p:txBody>
      </p:sp>
      <p:sp>
        <p:nvSpPr>
          <p:cNvPr id="10" name="Rectángulo 9">
            <a:hlinkClick r:id="" action="ppaction://noaction"/>
            <a:extLst>
              <a:ext uri="{FF2B5EF4-FFF2-40B4-BE49-F238E27FC236}">
                <a16:creationId xmlns:a16="http://schemas.microsoft.com/office/drawing/2014/main" id="{30867C39-DE9E-4B00-9A5D-B096A10CCF9B}"/>
              </a:ext>
            </a:extLst>
          </p:cNvPr>
          <p:cNvSpPr/>
          <p:nvPr/>
        </p:nvSpPr>
        <p:spPr>
          <a:xfrm>
            <a:off x="941696" y="5624513"/>
            <a:ext cx="4766882" cy="369332"/>
          </a:xfrm>
          <a:prstGeom prst="rect">
            <a:avLst/>
          </a:prstGeom>
        </p:spPr>
        <p:txBody>
          <a:bodyPr wrap="none">
            <a:spAutoFit/>
          </a:bodyPr>
          <a:lstStyle/>
          <a:p>
            <a:pPr marL="285750" indent="-285750">
              <a:spcAft>
                <a:spcPts val="600"/>
              </a:spcAft>
              <a:buFontTx/>
              <a:buChar char="-"/>
            </a:pPr>
            <a:r>
              <a:rPr lang="es-ES" dirty="0"/>
              <a:t>Cross-Company-</a:t>
            </a:r>
            <a:r>
              <a:rPr lang="es-ES" dirty="0" err="1"/>
              <a:t>Code</a:t>
            </a:r>
            <a:r>
              <a:rPr lang="es-ES" dirty="0"/>
              <a:t> </a:t>
            </a:r>
            <a:r>
              <a:rPr lang="es-ES" dirty="0" err="1"/>
              <a:t>Purchasing</a:t>
            </a:r>
            <a:r>
              <a:rPr lang="es-ES" dirty="0"/>
              <a:t> </a:t>
            </a:r>
            <a:r>
              <a:rPr lang="es-ES" dirty="0" err="1"/>
              <a:t>organization</a:t>
            </a:r>
            <a:endParaRPr lang="es-MX" dirty="0"/>
          </a:p>
        </p:txBody>
      </p:sp>
    </p:spTree>
    <p:extLst>
      <p:ext uri="{BB962C8B-B14F-4D97-AF65-F5344CB8AC3E}">
        <p14:creationId xmlns:p14="http://schemas.microsoft.com/office/powerpoint/2010/main" val="3601288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1809C2-94BC-4E64-9999-A4FCE3B93801}"/>
              </a:ext>
            </a:extLst>
          </p:cNvPr>
          <p:cNvSpPr>
            <a:spLocks noGrp="1"/>
          </p:cNvSpPr>
          <p:nvPr>
            <p:ph type="title"/>
          </p:nvPr>
        </p:nvSpPr>
        <p:spPr>
          <a:xfrm>
            <a:off x="805543" y="319329"/>
            <a:ext cx="5006336" cy="1325563"/>
          </a:xfrm>
        </p:spPr>
        <p:txBody>
          <a:bodyPr vert="horz" lIns="91440" tIns="45720" rIns="91440" bIns="45720" rtlCol="0" anchor="ctr">
            <a:normAutofit/>
          </a:bodyPr>
          <a:lstStyle/>
          <a:p>
            <a:r>
              <a:rPr lang="en-US" dirty="0"/>
              <a:t>Purchasing group</a:t>
            </a:r>
          </a:p>
        </p:txBody>
      </p:sp>
      <p:sp>
        <p:nvSpPr>
          <p:cNvPr id="4" name="Rectángulo 3">
            <a:extLst>
              <a:ext uri="{FF2B5EF4-FFF2-40B4-BE49-F238E27FC236}">
                <a16:creationId xmlns:a16="http://schemas.microsoft.com/office/drawing/2014/main" id="{EFD2DAD1-5190-4C8D-981F-F0F0F022A046}"/>
              </a:ext>
            </a:extLst>
          </p:cNvPr>
          <p:cNvSpPr/>
          <p:nvPr/>
        </p:nvSpPr>
        <p:spPr>
          <a:xfrm>
            <a:off x="805543" y="2315830"/>
            <a:ext cx="5006336" cy="3181684"/>
          </a:xfrm>
          <a:prstGeom prst="rect">
            <a:avLst/>
          </a:prstGeom>
        </p:spPr>
        <p:txBody>
          <a:bodyPr vert="horz" lIns="91440" tIns="45720" rIns="91440" bIns="45720" rtlCol="0" anchor="t">
            <a:normAutofit/>
          </a:bodyPr>
          <a:lstStyle/>
          <a:p>
            <a:pPr algn="just" defTabSz="914400">
              <a:lnSpc>
                <a:spcPct val="90000"/>
              </a:lnSpc>
              <a:spcAft>
                <a:spcPts val="600"/>
              </a:spcAft>
            </a:pPr>
            <a:r>
              <a:rPr lang="en-US" dirty="0"/>
              <a:t>A </a:t>
            </a:r>
            <a:r>
              <a:rPr lang="en-US" b="1" dirty="0"/>
              <a:t>purchasing group </a:t>
            </a:r>
            <a:r>
              <a:rPr lang="en-US" dirty="0"/>
              <a:t>is a key for a buyer or a group of buyers who is/are responsible for certain purchasing activities. The purchaser group is internally responsible for the procurement of a material or a class of materials, and externally it usually supplies the contact person for vendors. The purchasing group is not aligned to other units in the company structure.</a:t>
            </a:r>
          </a:p>
        </p:txBody>
      </p:sp>
      <p:pic>
        <p:nvPicPr>
          <p:cNvPr id="6" name="Imagen 5">
            <a:extLst>
              <a:ext uri="{FF2B5EF4-FFF2-40B4-BE49-F238E27FC236}">
                <a16:creationId xmlns:a16="http://schemas.microsoft.com/office/drawing/2014/main" id="{E2065AB1-7922-436C-895C-77FD603D5062}"/>
              </a:ext>
            </a:extLst>
          </p:cNvPr>
          <p:cNvPicPr>
            <a:picLocks noChangeAspect="1"/>
          </p:cNvPicPr>
          <p:nvPr/>
        </p:nvPicPr>
        <p:blipFill rotWithShape="1">
          <a:blip r:embed="rId2"/>
          <a:srcRect l="24822" r="5785" b="2"/>
          <a:stretch/>
        </p:blipFill>
        <p:spPr>
          <a:xfrm>
            <a:off x="6167846" y="10"/>
            <a:ext cx="6024154" cy="6857990"/>
          </a:xfrm>
          <a:custGeom>
            <a:avLst/>
            <a:gdLst/>
            <a:ahLst/>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877883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eometric shape digital wallpaper">
            <a:extLst>
              <a:ext uri="{FF2B5EF4-FFF2-40B4-BE49-F238E27FC236}">
                <a16:creationId xmlns:a16="http://schemas.microsoft.com/office/drawing/2014/main" id="{F443557F-A71E-49C7-8468-6E3F97A0A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7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Hexágono 12">
            <a:extLst>
              <a:ext uri="{FF2B5EF4-FFF2-40B4-BE49-F238E27FC236}">
                <a16:creationId xmlns:a16="http://schemas.microsoft.com/office/drawing/2014/main" id="{F0D1CCF7-18A9-40BE-A88F-3035E6C29D8F}"/>
              </a:ext>
            </a:extLst>
          </p:cNvPr>
          <p:cNvSpPr/>
          <p:nvPr/>
        </p:nvSpPr>
        <p:spPr>
          <a:xfrm>
            <a:off x="-1143000" y="0"/>
            <a:ext cx="6781800" cy="68580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Hexágono 11">
            <a:extLst>
              <a:ext uri="{FF2B5EF4-FFF2-40B4-BE49-F238E27FC236}">
                <a16:creationId xmlns:a16="http://schemas.microsoft.com/office/drawing/2014/main" id="{C18F96D4-84FB-4805-A5EF-B81B8E422498}"/>
              </a:ext>
            </a:extLst>
          </p:cNvPr>
          <p:cNvSpPr/>
          <p:nvPr/>
        </p:nvSpPr>
        <p:spPr>
          <a:xfrm>
            <a:off x="-4495800" y="0"/>
            <a:ext cx="6781800" cy="6858000"/>
          </a:xfrm>
          <a:prstGeom prst="hexagon">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Google Shape;145;p22">
            <a:extLst>
              <a:ext uri="{FF2B5EF4-FFF2-40B4-BE49-F238E27FC236}">
                <a16:creationId xmlns:a16="http://schemas.microsoft.com/office/drawing/2014/main" id="{8AF0B10F-F95A-4E7F-AE73-4E9D0F61E9E0}"/>
              </a:ext>
            </a:extLst>
          </p:cNvPr>
          <p:cNvSpPr txBox="1">
            <a:spLocks/>
          </p:cNvSpPr>
          <p:nvPr/>
        </p:nvSpPr>
        <p:spPr>
          <a:xfrm flipH="1">
            <a:off x="2354700" y="2514600"/>
            <a:ext cx="2979300" cy="754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en-US"/>
            </a:defPPr>
            <a:lvl1pPr marR="0" lvl="0" indent="0" fontAlgn="auto">
              <a:lnSpc>
                <a:spcPct val="100000"/>
              </a:lnSpc>
              <a:spcBef>
                <a:spcPts val="0"/>
              </a:spcBef>
              <a:spcAft>
                <a:spcPts val="0"/>
              </a:spcAft>
              <a:buClr>
                <a:srgbClr val="191919"/>
              </a:buClr>
              <a:buSzPts val="1800"/>
              <a:buFont typeface="Nunito Sans"/>
              <a:buNone/>
              <a:tabLst/>
              <a:defRPr b="1" i="0" u="none" strike="noStrike" cap="none">
                <a:solidFill>
                  <a:srgbClr val="404040"/>
                </a:solidFill>
                <a:latin typeface="Nunito Sans"/>
                <a:ea typeface="Nunito Sans"/>
                <a:cs typeface="Nunito Sans"/>
              </a:defRPr>
            </a:lvl1pPr>
            <a:lvl2pPr marR="0" lvl="1">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2pPr>
            <a:lvl3pPr marR="0" lvl="2">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3pPr>
            <a:lvl4pPr marR="0" lvl="3">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4pPr>
            <a:lvl5pPr marR="0" lvl="4">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5pPr>
            <a:lvl6pPr marR="0" lvl="5">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6pPr>
            <a:lvl7pPr marR="0" lvl="6">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7pPr>
            <a:lvl8pPr marR="0" lvl="7">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8pPr>
            <a:lvl9pPr marR="0" lvl="8">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9pPr>
          </a:lstStyle>
          <a:p>
            <a:r>
              <a:rPr lang="en" sz="5400" dirty="0">
                <a:latin typeface="Nunito Sans ExtraBold" panose="020B0604020202020204" charset="0"/>
                <a:sym typeface="Nunito Sans ExtraBold"/>
              </a:rPr>
              <a:t>03</a:t>
            </a:r>
            <a:endParaRPr lang="en" dirty="0">
              <a:latin typeface="Nunito Sans ExtraBold" panose="020B0604020202020204" charset="0"/>
              <a:sym typeface="Nunito Sans ExtraBold"/>
            </a:endParaRPr>
          </a:p>
        </p:txBody>
      </p:sp>
      <p:sp>
        <p:nvSpPr>
          <p:cNvPr id="19" name="Google Shape;144;p22">
            <a:extLst>
              <a:ext uri="{FF2B5EF4-FFF2-40B4-BE49-F238E27FC236}">
                <a16:creationId xmlns:a16="http://schemas.microsoft.com/office/drawing/2014/main" id="{B39E78D8-A639-4D56-A380-AA41AA13BB38}"/>
              </a:ext>
            </a:extLst>
          </p:cNvPr>
          <p:cNvSpPr txBox="1">
            <a:spLocks/>
          </p:cNvSpPr>
          <p:nvPr/>
        </p:nvSpPr>
        <p:spPr>
          <a:xfrm flipH="1">
            <a:off x="2334400" y="3281800"/>
            <a:ext cx="3281400" cy="80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Nunito Sans"/>
              <a:buNone/>
              <a:defRPr sz="1800" b="1" i="0" u="none" strike="noStrike" cap="none">
                <a:solidFill>
                  <a:schemeClr val="dk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2pPr>
            <a:lvl3pPr marR="0" lvl="2"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3pPr>
            <a:lvl4pPr marR="0" lvl="3"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4pPr>
            <a:lvl5pPr marR="0" lvl="4"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5pPr>
            <a:lvl6pPr marR="0" lvl="5"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6pPr>
            <a:lvl7pPr marR="0" lvl="6"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7pPr>
            <a:lvl8pPr marR="0" lvl="7"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8pPr>
            <a:lvl9pPr marR="0" lvl="8"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9pPr>
          </a:lstStyle>
          <a:p>
            <a:pPr marL="0" marR="0" lvl="0" indent="0" algn="l" defTabSz="914400" rtl="0" eaLnBrk="1" fontAlgn="auto" latinLnBrk="0" hangingPunct="1">
              <a:lnSpc>
                <a:spcPct val="100000"/>
              </a:lnSpc>
              <a:spcBef>
                <a:spcPts val="0"/>
              </a:spcBef>
              <a:spcAft>
                <a:spcPts val="0"/>
              </a:spcAft>
              <a:buClr>
                <a:srgbClr val="191919"/>
              </a:buClr>
              <a:buSzPts val="1800"/>
              <a:buFont typeface="Nunito Sans"/>
              <a:buNone/>
              <a:tabLst/>
              <a:defRPr/>
            </a:pPr>
            <a:r>
              <a:rPr lang="en-US" altLang="de-DE" sz="1800" dirty="0">
                <a:solidFill>
                  <a:srgbClr val="404040"/>
                </a:solidFill>
              </a:rPr>
              <a:t>Master Data</a:t>
            </a:r>
            <a:endParaRPr kumimoji="0" lang="en-US" sz="1800" b="1" i="0" u="none" strike="noStrike" kern="0" cap="none" spc="0" normalizeH="0" baseline="0" noProof="0" dirty="0">
              <a:ln>
                <a:noFill/>
              </a:ln>
              <a:solidFill>
                <a:srgbClr val="191919"/>
              </a:solidFill>
              <a:effectLst/>
              <a:uLnTx/>
              <a:uFillTx/>
              <a:latin typeface="Nunito Sans"/>
              <a:sym typeface="Nunito Sans"/>
            </a:endParaRPr>
          </a:p>
        </p:txBody>
      </p:sp>
    </p:spTree>
    <p:extLst>
      <p:ext uri="{BB962C8B-B14F-4D97-AF65-F5344CB8AC3E}">
        <p14:creationId xmlns:p14="http://schemas.microsoft.com/office/powerpoint/2010/main" val="1156656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1A2B2F-2E7A-43DB-BD26-494607C5BD75}"/>
              </a:ext>
            </a:extLst>
          </p:cNvPr>
          <p:cNvSpPr>
            <a:spLocks noGrp="1"/>
          </p:cNvSpPr>
          <p:nvPr>
            <p:ph type="title"/>
          </p:nvPr>
        </p:nvSpPr>
        <p:spPr>
          <a:xfrm>
            <a:off x="805543" y="397068"/>
            <a:ext cx="4624342" cy="1325563"/>
          </a:xfrm>
        </p:spPr>
        <p:txBody>
          <a:bodyPr vert="horz" lIns="91440" tIns="45720" rIns="91440" bIns="45720" rtlCol="0" anchor="ctr">
            <a:normAutofit/>
          </a:bodyPr>
          <a:lstStyle/>
          <a:p>
            <a:r>
              <a:rPr lang="en-US" kern="1200" dirty="0">
                <a:solidFill>
                  <a:schemeClr val="tx1"/>
                </a:solidFill>
                <a:latin typeface="+mj-lt"/>
                <a:ea typeface="+mj-ea"/>
                <a:cs typeface="+mj-cs"/>
              </a:rPr>
              <a:t>Master data </a:t>
            </a:r>
          </a:p>
        </p:txBody>
      </p:sp>
      <p:sp>
        <p:nvSpPr>
          <p:cNvPr id="5" name="Rectángulo 4">
            <a:extLst>
              <a:ext uri="{FF2B5EF4-FFF2-40B4-BE49-F238E27FC236}">
                <a16:creationId xmlns:a16="http://schemas.microsoft.com/office/drawing/2014/main" id="{AE18EC99-680E-4110-A62E-21305AB98811}"/>
              </a:ext>
            </a:extLst>
          </p:cNvPr>
          <p:cNvSpPr/>
          <p:nvPr/>
        </p:nvSpPr>
        <p:spPr>
          <a:xfrm>
            <a:off x="854860" y="1485144"/>
            <a:ext cx="4558309" cy="3181684"/>
          </a:xfrm>
          <a:prstGeom prst="rect">
            <a:avLst/>
          </a:prstGeom>
        </p:spPr>
        <p:txBody>
          <a:bodyPr vert="horz" lIns="91440" tIns="45720" rIns="91440" bIns="45720" rtlCol="0" anchor="t">
            <a:normAutofit/>
          </a:bodyPr>
          <a:lstStyle/>
          <a:p>
            <a:pPr algn="just" defTabSz="914400">
              <a:lnSpc>
                <a:spcPct val="90000"/>
              </a:lnSpc>
              <a:spcAft>
                <a:spcPts val="600"/>
              </a:spcAft>
            </a:pPr>
            <a:r>
              <a:rPr lang="en-US" dirty="0"/>
              <a:t>Master data is the core data that is used as a base for any transaction. If you are producing, transferring stock, selling, purchasing, doing physical inventory, whatever your activity may be, it requires certain master data to be maintained</a:t>
            </a:r>
          </a:p>
        </p:txBody>
      </p:sp>
      <p:sp>
        <p:nvSpPr>
          <p:cNvPr id="10" name="CuadroTexto 9">
            <a:extLst>
              <a:ext uri="{FF2B5EF4-FFF2-40B4-BE49-F238E27FC236}">
                <a16:creationId xmlns:a16="http://schemas.microsoft.com/office/drawing/2014/main" id="{0AD0A70B-CC2A-48A4-A24E-9C0CA74F8D92}"/>
              </a:ext>
            </a:extLst>
          </p:cNvPr>
          <p:cNvSpPr txBox="1"/>
          <p:nvPr/>
        </p:nvSpPr>
        <p:spPr>
          <a:xfrm>
            <a:off x="972766" y="3445262"/>
            <a:ext cx="2898843" cy="369332"/>
          </a:xfrm>
          <a:prstGeom prst="rect">
            <a:avLst/>
          </a:prstGeom>
          <a:noFill/>
        </p:spPr>
        <p:txBody>
          <a:bodyPr wrap="square" rtlCol="0">
            <a:spAutoFit/>
          </a:bodyPr>
          <a:lstStyle/>
          <a:p>
            <a:r>
              <a:rPr lang="es-ES" dirty="0"/>
              <a:t>Material master data</a:t>
            </a:r>
            <a:endParaRPr lang="es-MX" dirty="0"/>
          </a:p>
        </p:txBody>
      </p:sp>
      <p:sp>
        <p:nvSpPr>
          <p:cNvPr id="15" name="CuadroTexto 14">
            <a:extLst>
              <a:ext uri="{FF2B5EF4-FFF2-40B4-BE49-F238E27FC236}">
                <a16:creationId xmlns:a16="http://schemas.microsoft.com/office/drawing/2014/main" id="{1C3C05EC-FE55-40D2-AC40-81DBAEFE65CF}"/>
              </a:ext>
            </a:extLst>
          </p:cNvPr>
          <p:cNvSpPr txBox="1"/>
          <p:nvPr/>
        </p:nvSpPr>
        <p:spPr>
          <a:xfrm>
            <a:off x="981124" y="3793082"/>
            <a:ext cx="2898843" cy="369332"/>
          </a:xfrm>
          <a:prstGeom prst="rect">
            <a:avLst/>
          </a:prstGeom>
          <a:noFill/>
        </p:spPr>
        <p:txBody>
          <a:bodyPr wrap="square" rtlCol="0">
            <a:spAutoFit/>
          </a:bodyPr>
          <a:lstStyle/>
          <a:p>
            <a:r>
              <a:rPr lang="es-ES" dirty="0" err="1"/>
              <a:t>Vendor</a:t>
            </a:r>
            <a:r>
              <a:rPr lang="es-ES" dirty="0"/>
              <a:t> master data</a:t>
            </a:r>
            <a:endParaRPr lang="es-MX" dirty="0"/>
          </a:p>
        </p:txBody>
      </p:sp>
      <p:sp>
        <p:nvSpPr>
          <p:cNvPr id="17" name="CuadroTexto 16">
            <a:extLst>
              <a:ext uri="{FF2B5EF4-FFF2-40B4-BE49-F238E27FC236}">
                <a16:creationId xmlns:a16="http://schemas.microsoft.com/office/drawing/2014/main" id="{5436A5D4-009D-4FBB-9826-D6BD51F5720C}"/>
              </a:ext>
            </a:extLst>
          </p:cNvPr>
          <p:cNvSpPr txBox="1"/>
          <p:nvPr/>
        </p:nvSpPr>
        <p:spPr>
          <a:xfrm>
            <a:off x="972765" y="4189540"/>
            <a:ext cx="2898843" cy="369332"/>
          </a:xfrm>
          <a:prstGeom prst="rect">
            <a:avLst/>
          </a:prstGeom>
          <a:noFill/>
        </p:spPr>
        <p:txBody>
          <a:bodyPr wrap="square" rtlCol="0">
            <a:spAutoFit/>
          </a:bodyPr>
          <a:lstStyle/>
          <a:p>
            <a:r>
              <a:rPr lang="es-ES" dirty="0" err="1"/>
              <a:t>Service</a:t>
            </a:r>
            <a:r>
              <a:rPr lang="es-ES" dirty="0"/>
              <a:t> master data</a:t>
            </a:r>
            <a:endParaRPr lang="es-MX" dirty="0"/>
          </a:p>
        </p:txBody>
      </p:sp>
      <p:sp>
        <p:nvSpPr>
          <p:cNvPr id="19" name="CuadroTexto 18">
            <a:extLst>
              <a:ext uri="{FF2B5EF4-FFF2-40B4-BE49-F238E27FC236}">
                <a16:creationId xmlns:a16="http://schemas.microsoft.com/office/drawing/2014/main" id="{7DB85E3E-106E-4FC9-AC1F-2B32DAA3523D}"/>
              </a:ext>
            </a:extLst>
          </p:cNvPr>
          <p:cNvSpPr txBox="1"/>
          <p:nvPr/>
        </p:nvSpPr>
        <p:spPr>
          <a:xfrm>
            <a:off x="981124" y="4564486"/>
            <a:ext cx="2898843" cy="369332"/>
          </a:xfrm>
          <a:prstGeom prst="rect">
            <a:avLst/>
          </a:prstGeom>
          <a:noFill/>
        </p:spPr>
        <p:txBody>
          <a:bodyPr wrap="square" rtlCol="0">
            <a:spAutoFit/>
          </a:bodyPr>
          <a:lstStyle/>
          <a:p>
            <a:r>
              <a:rPr lang="es-ES" dirty="0" err="1"/>
              <a:t>Info-record</a:t>
            </a:r>
            <a:r>
              <a:rPr lang="es-ES" dirty="0"/>
              <a:t> </a:t>
            </a:r>
            <a:endParaRPr lang="es-MX" dirty="0"/>
          </a:p>
        </p:txBody>
      </p:sp>
      <p:sp>
        <p:nvSpPr>
          <p:cNvPr id="21" name="CuadroTexto 20">
            <a:extLst>
              <a:ext uri="{FF2B5EF4-FFF2-40B4-BE49-F238E27FC236}">
                <a16:creationId xmlns:a16="http://schemas.microsoft.com/office/drawing/2014/main" id="{DE88B5C7-FB0A-4ACD-B863-E44A5BE0272F}"/>
              </a:ext>
            </a:extLst>
          </p:cNvPr>
          <p:cNvSpPr txBox="1"/>
          <p:nvPr/>
        </p:nvSpPr>
        <p:spPr>
          <a:xfrm>
            <a:off x="981124" y="4966558"/>
            <a:ext cx="2898843" cy="369332"/>
          </a:xfrm>
          <a:prstGeom prst="rect">
            <a:avLst/>
          </a:prstGeom>
          <a:noFill/>
        </p:spPr>
        <p:txBody>
          <a:bodyPr wrap="square" rtlCol="0">
            <a:spAutoFit/>
          </a:bodyPr>
          <a:lstStyle/>
          <a:p>
            <a:r>
              <a:rPr lang="es-ES" dirty="0" err="1"/>
              <a:t>Source</a:t>
            </a:r>
            <a:r>
              <a:rPr lang="es-ES" dirty="0"/>
              <a:t> </a:t>
            </a:r>
            <a:r>
              <a:rPr lang="es-ES" dirty="0" err="1"/>
              <a:t>list</a:t>
            </a:r>
            <a:r>
              <a:rPr lang="es-ES" dirty="0"/>
              <a:t> </a:t>
            </a:r>
            <a:endParaRPr lang="es-MX" dirty="0"/>
          </a:p>
        </p:txBody>
      </p:sp>
      <p:sp>
        <p:nvSpPr>
          <p:cNvPr id="22" name="CuadroTexto 21">
            <a:extLst>
              <a:ext uri="{FF2B5EF4-FFF2-40B4-BE49-F238E27FC236}">
                <a16:creationId xmlns:a16="http://schemas.microsoft.com/office/drawing/2014/main" id="{72A980F8-6CA4-4AE3-AEE0-BB998B231BAD}"/>
              </a:ext>
            </a:extLst>
          </p:cNvPr>
          <p:cNvSpPr txBox="1"/>
          <p:nvPr/>
        </p:nvSpPr>
        <p:spPr>
          <a:xfrm>
            <a:off x="981124" y="5352559"/>
            <a:ext cx="2898843" cy="369332"/>
          </a:xfrm>
          <a:prstGeom prst="rect">
            <a:avLst/>
          </a:prstGeom>
          <a:noFill/>
        </p:spPr>
        <p:txBody>
          <a:bodyPr wrap="square" rtlCol="0">
            <a:spAutoFit/>
          </a:bodyPr>
          <a:lstStyle/>
          <a:p>
            <a:r>
              <a:rPr lang="es-ES" dirty="0" err="1"/>
              <a:t>Quota</a:t>
            </a:r>
            <a:r>
              <a:rPr lang="es-ES" dirty="0"/>
              <a:t> </a:t>
            </a:r>
            <a:r>
              <a:rPr lang="es-ES" dirty="0" err="1"/>
              <a:t>arrangement</a:t>
            </a:r>
            <a:endParaRPr lang="es-MX" dirty="0"/>
          </a:p>
        </p:txBody>
      </p:sp>
      <p:sp>
        <p:nvSpPr>
          <p:cNvPr id="23" name="CuadroTexto 22">
            <a:extLst>
              <a:ext uri="{FF2B5EF4-FFF2-40B4-BE49-F238E27FC236}">
                <a16:creationId xmlns:a16="http://schemas.microsoft.com/office/drawing/2014/main" id="{6C95D458-04AD-49FA-AB28-8F4EC55D8202}"/>
              </a:ext>
            </a:extLst>
          </p:cNvPr>
          <p:cNvSpPr txBox="1"/>
          <p:nvPr/>
        </p:nvSpPr>
        <p:spPr>
          <a:xfrm>
            <a:off x="981124" y="5774170"/>
            <a:ext cx="2898843" cy="369332"/>
          </a:xfrm>
          <a:prstGeom prst="rect">
            <a:avLst/>
          </a:prstGeom>
          <a:noFill/>
        </p:spPr>
        <p:txBody>
          <a:bodyPr wrap="square" rtlCol="0">
            <a:spAutoFit/>
          </a:bodyPr>
          <a:lstStyle/>
          <a:p>
            <a:r>
              <a:rPr lang="es-ES" dirty="0" err="1"/>
              <a:t>Condition</a:t>
            </a:r>
            <a:r>
              <a:rPr lang="es-ES" dirty="0"/>
              <a:t> </a:t>
            </a:r>
            <a:r>
              <a:rPr lang="es-ES" dirty="0" err="1"/>
              <a:t>record</a:t>
            </a:r>
            <a:endParaRPr lang="es-MX" dirty="0"/>
          </a:p>
        </p:txBody>
      </p:sp>
      <p:pic>
        <p:nvPicPr>
          <p:cNvPr id="3" name="Imagen 2">
            <a:extLst>
              <a:ext uri="{FF2B5EF4-FFF2-40B4-BE49-F238E27FC236}">
                <a16:creationId xmlns:a16="http://schemas.microsoft.com/office/drawing/2014/main" id="{3444F726-0B92-48DB-A925-0CC3410ED93D}"/>
              </a:ext>
            </a:extLst>
          </p:cNvPr>
          <p:cNvPicPr>
            <a:picLocks noChangeAspect="1"/>
          </p:cNvPicPr>
          <p:nvPr/>
        </p:nvPicPr>
        <p:blipFill>
          <a:blip r:embed="rId2"/>
          <a:stretch>
            <a:fillRect/>
          </a:stretch>
        </p:blipFill>
        <p:spPr>
          <a:xfrm>
            <a:off x="5531074" y="0"/>
            <a:ext cx="6677338" cy="6858000"/>
          </a:xfrm>
          <a:custGeom>
            <a:avLst/>
            <a:gdLst/>
            <a:ahLst/>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1313818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1A25B-6E91-4701-BBA3-2552CC33874A}"/>
              </a:ext>
            </a:extLst>
          </p:cNvPr>
          <p:cNvSpPr>
            <a:spLocks noGrp="1"/>
          </p:cNvSpPr>
          <p:nvPr>
            <p:ph type="title"/>
          </p:nvPr>
        </p:nvSpPr>
        <p:spPr>
          <a:xfrm>
            <a:off x="701286" y="151572"/>
            <a:ext cx="5314536" cy="1325563"/>
          </a:xfrm>
        </p:spPr>
        <p:txBody>
          <a:bodyPr vert="horz" lIns="91440" tIns="45720" rIns="91440" bIns="45720" rtlCol="0" anchor="ctr">
            <a:normAutofit/>
          </a:bodyPr>
          <a:lstStyle/>
          <a:p>
            <a:r>
              <a:rPr lang="en-US" kern="1200" dirty="0">
                <a:solidFill>
                  <a:schemeClr val="tx1"/>
                </a:solidFill>
                <a:latin typeface="+mj-lt"/>
                <a:ea typeface="+mj-ea"/>
                <a:cs typeface="+mj-cs"/>
              </a:rPr>
              <a:t>Material Master</a:t>
            </a:r>
          </a:p>
        </p:txBody>
      </p:sp>
      <p:sp>
        <p:nvSpPr>
          <p:cNvPr id="4" name="Rectángulo 3">
            <a:extLst>
              <a:ext uri="{FF2B5EF4-FFF2-40B4-BE49-F238E27FC236}">
                <a16:creationId xmlns:a16="http://schemas.microsoft.com/office/drawing/2014/main" id="{A5097196-3063-4E12-92A8-8B3BD5972183}"/>
              </a:ext>
            </a:extLst>
          </p:cNvPr>
          <p:cNvSpPr/>
          <p:nvPr/>
        </p:nvSpPr>
        <p:spPr>
          <a:xfrm>
            <a:off x="701279" y="1230171"/>
            <a:ext cx="5314543" cy="3375920"/>
          </a:xfrm>
          <a:prstGeom prst="rect">
            <a:avLst/>
          </a:prstGeom>
        </p:spPr>
        <p:txBody>
          <a:bodyPr vert="horz" lIns="91440" tIns="45720" rIns="91440" bIns="45720" rtlCol="0" anchor="t">
            <a:normAutofit/>
          </a:bodyPr>
          <a:lstStyle/>
          <a:p>
            <a:pPr algn="just" defTabSz="914400">
              <a:lnSpc>
                <a:spcPct val="90000"/>
              </a:lnSpc>
              <a:spcAft>
                <a:spcPts val="600"/>
              </a:spcAft>
            </a:pPr>
            <a:r>
              <a:rPr lang="en-US" dirty="0"/>
              <a:t>The material master record is a company´s central source of material-specific data. It is used in all areas of logistics.</a:t>
            </a:r>
          </a:p>
          <a:p>
            <a:pPr algn="just" defTabSz="914400">
              <a:lnSpc>
                <a:spcPct val="90000"/>
              </a:lnSpc>
              <a:spcAft>
                <a:spcPts val="600"/>
              </a:spcAft>
            </a:pPr>
            <a:r>
              <a:rPr lang="en-US" dirty="0"/>
              <a:t>The integration of all material data in a single database object eliminates the problem of data redundancy.  All areas, such as purchasing, inventory management, materials planning, and invoice verification, can jointly use the stored data.</a:t>
            </a:r>
          </a:p>
        </p:txBody>
      </p:sp>
      <p:sp>
        <p:nvSpPr>
          <p:cNvPr id="6" name="CuadroTexto 5">
            <a:extLst>
              <a:ext uri="{FF2B5EF4-FFF2-40B4-BE49-F238E27FC236}">
                <a16:creationId xmlns:a16="http://schemas.microsoft.com/office/drawing/2014/main" id="{A26139CF-B575-4E4A-9A1A-537F0EC167BE}"/>
              </a:ext>
            </a:extLst>
          </p:cNvPr>
          <p:cNvSpPr txBox="1"/>
          <p:nvPr/>
        </p:nvSpPr>
        <p:spPr>
          <a:xfrm>
            <a:off x="836579" y="3685180"/>
            <a:ext cx="2733472" cy="369332"/>
          </a:xfrm>
          <a:prstGeom prst="rect">
            <a:avLst/>
          </a:prstGeom>
          <a:noFill/>
        </p:spPr>
        <p:txBody>
          <a:bodyPr wrap="square" rtlCol="0">
            <a:spAutoFit/>
          </a:bodyPr>
          <a:lstStyle/>
          <a:p>
            <a:r>
              <a:rPr lang="es-ES" dirty="0"/>
              <a:t>Material </a:t>
            </a:r>
            <a:r>
              <a:rPr lang="es-ES" dirty="0" err="1"/>
              <a:t>Type</a:t>
            </a:r>
            <a:endParaRPr lang="es-MX" dirty="0"/>
          </a:p>
        </p:txBody>
      </p:sp>
      <p:sp>
        <p:nvSpPr>
          <p:cNvPr id="10" name="CuadroTexto 9">
            <a:extLst>
              <a:ext uri="{FF2B5EF4-FFF2-40B4-BE49-F238E27FC236}">
                <a16:creationId xmlns:a16="http://schemas.microsoft.com/office/drawing/2014/main" id="{F7892CD6-FB1E-44D6-937F-79704A205B20}"/>
              </a:ext>
            </a:extLst>
          </p:cNvPr>
          <p:cNvSpPr txBox="1"/>
          <p:nvPr/>
        </p:nvSpPr>
        <p:spPr>
          <a:xfrm>
            <a:off x="836579" y="4020164"/>
            <a:ext cx="2733472" cy="369332"/>
          </a:xfrm>
          <a:prstGeom prst="rect">
            <a:avLst/>
          </a:prstGeom>
          <a:noFill/>
        </p:spPr>
        <p:txBody>
          <a:bodyPr wrap="square" rtlCol="0">
            <a:spAutoFit/>
          </a:bodyPr>
          <a:lstStyle/>
          <a:p>
            <a:r>
              <a:rPr lang="es-ES" dirty="0" err="1"/>
              <a:t>Industry</a:t>
            </a:r>
            <a:r>
              <a:rPr lang="es-ES" dirty="0"/>
              <a:t> Sector</a:t>
            </a:r>
            <a:endParaRPr lang="es-MX" dirty="0"/>
          </a:p>
        </p:txBody>
      </p:sp>
      <p:sp>
        <p:nvSpPr>
          <p:cNvPr id="11" name="CuadroTexto 10">
            <a:extLst>
              <a:ext uri="{FF2B5EF4-FFF2-40B4-BE49-F238E27FC236}">
                <a16:creationId xmlns:a16="http://schemas.microsoft.com/office/drawing/2014/main" id="{2FFE083F-B4C9-4936-BAD3-20C26415F654}"/>
              </a:ext>
            </a:extLst>
          </p:cNvPr>
          <p:cNvSpPr txBox="1"/>
          <p:nvPr/>
        </p:nvSpPr>
        <p:spPr>
          <a:xfrm>
            <a:off x="836579" y="4362337"/>
            <a:ext cx="2733472" cy="369332"/>
          </a:xfrm>
          <a:prstGeom prst="rect">
            <a:avLst/>
          </a:prstGeom>
          <a:noFill/>
        </p:spPr>
        <p:txBody>
          <a:bodyPr wrap="square" rtlCol="0">
            <a:spAutoFit/>
          </a:bodyPr>
          <a:lstStyle/>
          <a:p>
            <a:r>
              <a:rPr lang="es-ES" dirty="0"/>
              <a:t>Material </a:t>
            </a:r>
            <a:r>
              <a:rPr lang="es-ES" dirty="0" err="1"/>
              <a:t>group</a:t>
            </a:r>
            <a:endParaRPr lang="es-MX" dirty="0"/>
          </a:p>
        </p:txBody>
      </p:sp>
      <p:pic>
        <p:nvPicPr>
          <p:cNvPr id="12" name="Picture 4" descr="gray vehicle being fixed inside factory using robot machines">
            <a:extLst>
              <a:ext uri="{FF2B5EF4-FFF2-40B4-BE49-F238E27FC236}">
                <a16:creationId xmlns:a16="http://schemas.microsoft.com/office/drawing/2014/main" id="{81802CE2-A4EA-411D-B5DA-B2AC7EA0B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6180" y="0"/>
            <a:ext cx="6000580" cy="6858000"/>
          </a:xfrm>
          <a:custGeom>
            <a:avLst/>
            <a:gdLst/>
            <a:ahLst/>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52390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2EF962-8FA0-4375-8EE1-C828FA74DA3E}"/>
              </a:ext>
            </a:extLst>
          </p:cNvPr>
          <p:cNvSpPr>
            <a:spLocks noGrp="1"/>
          </p:cNvSpPr>
          <p:nvPr>
            <p:ph type="title"/>
          </p:nvPr>
        </p:nvSpPr>
        <p:spPr>
          <a:xfrm>
            <a:off x="838200" y="365125"/>
            <a:ext cx="10515600" cy="1325563"/>
          </a:xfrm>
        </p:spPr>
        <p:txBody>
          <a:bodyPr/>
          <a:lstStyle/>
          <a:p>
            <a:r>
              <a:rPr lang="es-ES"/>
              <a:t>Material type</a:t>
            </a:r>
            <a:endParaRPr lang="es-MX" dirty="0"/>
          </a:p>
        </p:txBody>
      </p:sp>
      <p:sp>
        <p:nvSpPr>
          <p:cNvPr id="4" name="Rectángulo 3">
            <a:extLst>
              <a:ext uri="{FF2B5EF4-FFF2-40B4-BE49-F238E27FC236}">
                <a16:creationId xmlns:a16="http://schemas.microsoft.com/office/drawing/2014/main" id="{A75E226C-932F-47AF-BD05-699FCB21935E}"/>
              </a:ext>
            </a:extLst>
          </p:cNvPr>
          <p:cNvSpPr/>
          <p:nvPr/>
        </p:nvSpPr>
        <p:spPr>
          <a:xfrm>
            <a:off x="838200" y="1468877"/>
            <a:ext cx="8364166" cy="4247317"/>
          </a:xfrm>
          <a:prstGeom prst="rect">
            <a:avLst/>
          </a:prstGeom>
        </p:spPr>
        <p:txBody>
          <a:bodyPr wrap="square">
            <a:spAutoFit/>
          </a:bodyPr>
          <a:lstStyle/>
          <a:p>
            <a:pPr algn="just"/>
            <a:r>
              <a:rPr lang="en-US" dirty="0"/>
              <a:t>Materials with the same properties are assigned to the same material type. Examples of material types are raw materials, semifinished products, and finished products.</a:t>
            </a:r>
          </a:p>
          <a:p>
            <a:pPr algn="just"/>
            <a:r>
              <a:rPr lang="en-US" dirty="0"/>
              <a:t>Among other things, the material type controls:</a:t>
            </a:r>
          </a:p>
          <a:p>
            <a:pPr algn="just"/>
            <a:r>
              <a:rPr lang="en-US" dirty="0"/>
              <a:t>. The type of number assignment (internal or external)</a:t>
            </a:r>
          </a:p>
          <a:p>
            <a:pPr algn="just"/>
            <a:r>
              <a:rPr lang="en-US" dirty="0"/>
              <a:t>. The permissible number range intervals</a:t>
            </a:r>
          </a:p>
          <a:p>
            <a:pPr algn="just"/>
            <a:r>
              <a:rPr lang="en-US" dirty="0"/>
              <a:t>. Which user-department-specific is proposed for entry (in views)</a:t>
            </a:r>
          </a:p>
          <a:p>
            <a:pPr algn="just"/>
            <a:r>
              <a:rPr lang="en-US" dirty="0"/>
              <a:t>. Which procurement type is allowed for a material (that is, whether the material is produced in-house, procured externally, or both)</a:t>
            </a:r>
          </a:p>
          <a:p>
            <a:pPr algn="just"/>
            <a:endParaRPr lang="en-US" dirty="0"/>
          </a:p>
          <a:p>
            <a:pPr algn="just"/>
            <a:r>
              <a:rPr lang="en-US" dirty="0"/>
              <a:t>Along with the plant, the material type determines a material´s inventory management</a:t>
            </a:r>
          </a:p>
          <a:p>
            <a:pPr algn="just"/>
            <a:r>
              <a:rPr lang="en-US" dirty="0"/>
              <a:t>requirement (whether quantity changes in the material master record and/or value changes in the stock accounts of financial accounting are updated).</a:t>
            </a:r>
          </a:p>
          <a:p>
            <a:pPr algn="just"/>
            <a:r>
              <a:rPr lang="en-US" dirty="0"/>
              <a:t>Furthermore, the material type determines which accounts are posted when a receipt is</a:t>
            </a:r>
          </a:p>
          <a:p>
            <a:pPr algn="just"/>
            <a:r>
              <a:rPr lang="en-US" dirty="0"/>
              <a:t>posted to (or an issue is posted from) the warehouse for a material.</a:t>
            </a:r>
          </a:p>
          <a:p>
            <a:pPr algn="just"/>
            <a:endParaRPr lang="es-MX" dirty="0"/>
          </a:p>
        </p:txBody>
      </p:sp>
      <p:pic>
        <p:nvPicPr>
          <p:cNvPr id="2050" name="Picture 2">
            <a:extLst>
              <a:ext uri="{FF2B5EF4-FFF2-40B4-BE49-F238E27FC236}">
                <a16:creationId xmlns:a16="http://schemas.microsoft.com/office/drawing/2014/main" id="{9079FD47-945D-4F1D-AA26-73D76E024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2666" y="927050"/>
            <a:ext cx="2989634" cy="29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334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59A755-2FCE-4C87-8079-9458B2A08260}"/>
              </a:ext>
            </a:extLst>
          </p:cNvPr>
          <p:cNvSpPr>
            <a:spLocks noGrp="1"/>
          </p:cNvSpPr>
          <p:nvPr>
            <p:ph type="title"/>
          </p:nvPr>
        </p:nvSpPr>
        <p:spPr>
          <a:xfrm>
            <a:off x="1197864" y="891539"/>
            <a:ext cx="5715000" cy="1346693"/>
          </a:xfrm>
        </p:spPr>
        <p:txBody>
          <a:bodyPr vert="horz" lIns="91440" tIns="45720" rIns="91440" bIns="45720" rtlCol="0" anchor="ctr">
            <a:normAutofit/>
          </a:bodyPr>
          <a:lstStyle/>
          <a:p>
            <a:r>
              <a:rPr lang="en-US" sz="4000" dirty="0"/>
              <a:t>Industrial Sector</a:t>
            </a:r>
          </a:p>
        </p:txBody>
      </p:sp>
      <p:sp>
        <p:nvSpPr>
          <p:cNvPr id="3" name="Rectángulo 2">
            <a:extLst>
              <a:ext uri="{FF2B5EF4-FFF2-40B4-BE49-F238E27FC236}">
                <a16:creationId xmlns:a16="http://schemas.microsoft.com/office/drawing/2014/main" id="{E1D59E6C-631B-4F6C-8C70-9CDAA3FB4AA0}"/>
              </a:ext>
            </a:extLst>
          </p:cNvPr>
          <p:cNvSpPr/>
          <p:nvPr/>
        </p:nvSpPr>
        <p:spPr>
          <a:xfrm>
            <a:off x="1197864" y="2399100"/>
            <a:ext cx="5715000" cy="3563550"/>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900" dirty="0"/>
              <a:t>Like the material type, the industry sector also has a control function.</a:t>
            </a:r>
          </a:p>
          <a:p>
            <a:pPr indent="-228600" defTabSz="914400">
              <a:lnSpc>
                <a:spcPct val="90000"/>
              </a:lnSpc>
              <a:spcAft>
                <a:spcPts val="600"/>
              </a:spcAft>
              <a:buFont typeface="Arial" panose="020B0604020202020204" pitchFamily="34" charset="0"/>
              <a:buChar char="•"/>
            </a:pPr>
            <a:r>
              <a:rPr lang="en-US" sz="1900" dirty="0"/>
              <a:t>When you create a material master record, the industry sector determines:</a:t>
            </a:r>
          </a:p>
          <a:p>
            <a:pPr indent="-228600" defTabSz="914400">
              <a:lnSpc>
                <a:spcPct val="90000"/>
              </a:lnSpc>
              <a:spcAft>
                <a:spcPts val="600"/>
              </a:spcAft>
              <a:buFont typeface="Arial" panose="020B0604020202020204" pitchFamily="34" charset="0"/>
              <a:buChar char="•"/>
            </a:pPr>
            <a:endParaRPr lang="en-US" sz="1900" dirty="0"/>
          </a:p>
          <a:p>
            <a:pPr indent="-228600" defTabSz="914400">
              <a:lnSpc>
                <a:spcPct val="90000"/>
              </a:lnSpc>
              <a:spcAft>
                <a:spcPts val="600"/>
              </a:spcAft>
              <a:buFont typeface="Arial" panose="020B0604020202020204" pitchFamily="34" charset="0"/>
              <a:buChar char="•"/>
            </a:pPr>
            <a:r>
              <a:rPr lang="en-US" sz="1900" dirty="0"/>
              <a:t>. Which screens are displayed and in which order</a:t>
            </a:r>
          </a:p>
          <a:p>
            <a:pPr indent="-228600" defTabSz="914400">
              <a:lnSpc>
                <a:spcPct val="90000"/>
              </a:lnSpc>
              <a:spcAft>
                <a:spcPts val="600"/>
              </a:spcAft>
              <a:buFont typeface="Arial" panose="020B0604020202020204" pitchFamily="34" charset="0"/>
              <a:buChar char="•"/>
            </a:pPr>
            <a:r>
              <a:rPr lang="en-US" sz="1900" dirty="0"/>
              <a:t>. Which industry-specific fields are displayed on each screen</a:t>
            </a:r>
          </a:p>
          <a:p>
            <a:pPr indent="-228600" defTabSz="914400">
              <a:lnSpc>
                <a:spcPct val="90000"/>
              </a:lnSpc>
              <a:spcAft>
                <a:spcPts val="600"/>
              </a:spcAft>
              <a:buFont typeface="Arial" panose="020B0604020202020204" pitchFamily="34" charset="0"/>
              <a:buChar char="•"/>
            </a:pPr>
            <a:endParaRPr lang="en-US" sz="1900" dirty="0"/>
          </a:p>
          <a:p>
            <a:pPr indent="-228600" defTabSz="914400">
              <a:lnSpc>
                <a:spcPct val="90000"/>
              </a:lnSpc>
              <a:spcAft>
                <a:spcPts val="600"/>
              </a:spcAft>
              <a:buFont typeface="Arial" panose="020B0604020202020204" pitchFamily="34" charset="0"/>
              <a:buChar char="•"/>
            </a:pPr>
            <a:r>
              <a:rPr lang="en-US" sz="1900" dirty="0"/>
              <a:t>The material you assign to an industry sector cannot be changed later.</a:t>
            </a:r>
          </a:p>
        </p:txBody>
      </p:sp>
      <p:pic>
        <p:nvPicPr>
          <p:cNvPr id="8" name="Imagen 7">
            <a:extLst>
              <a:ext uri="{FF2B5EF4-FFF2-40B4-BE49-F238E27FC236}">
                <a16:creationId xmlns:a16="http://schemas.microsoft.com/office/drawing/2014/main" id="{CB490924-59FB-47DB-9EF5-B9993BD3D252}"/>
              </a:ext>
            </a:extLst>
          </p:cNvPr>
          <p:cNvPicPr>
            <a:picLocks noChangeAspect="1"/>
          </p:cNvPicPr>
          <p:nvPr/>
        </p:nvPicPr>
        <p:blipFill rotWithShape="1">
          <a:blip r:embed="rId2"/>
          <a:srcRect l="16868" r="12131" b="2"/>
          <a:stretch/>
        </p:blipFill>
        <p:spPr>
          <a:xfrm>
            <a:off x="7315201" y="25791"/>
            <a:ext cx="4876800" cy="6868506"/>
          </a:xfrm>
          <a:custGeom>
            <a:avLst/>
            <a:gdLst/>
            <a:ahLst/>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4245717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4820A6E1-4F02-4452-B941-C6919CE332ED}"/>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a:t>Material group</a:t>
            </a:r>
          </a:p>
        </p:txBody>
      </p:sp>
      <p:sp>
        <p:nvSpPr>
          <p:cNvPr id="4" name="Rectángulo 3">
            <a:extLst>
              <a:ext uri="{FF2B5EF4-FFF2-40B4-BE49-F238E27FC236}">
                <a16:creationId xmlns:a16="http://schemas.microsoft.com/office/drawing/2014/main" id="{3218A114-E086-4327-962C-F10505E1A6C8}"/>
              </a:ext>
            </a:extLst>
          </p:cNvPr>
          <p:cNvSpPr/>
          <p:nvPr/>
        </p:nvSpPr>
        <p:spPr>
          <a:xfrm>
            <a:off x="655321" y="2575034"/>
            <a:ext cx="5120113" cy="3462228"/>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dirty="0"/>
              <a:t>The material group (base material group) is the level in the material group hierarchy which must be assigned directly to a material when it is created. It is defined across the corporate group and sub-divides the complete material assortment from a business management viewpoint.</a:t>
            </a:r>
          </a:p>
          <a:p>
            <a:pPr indent="-228600" defTabSz="914400">
              <a:lnSpc>
                <a:spcPct val="90000"/>
              </a:lnSpc>
              <a:spcAft>
                <a:spcPts val="600"/>
              </a:spcAft>
              <a:buFont typeface="Arial" panose="020B0604020202020204" pitchFamily="34" charset="0"/>
              <a:buChar char="•"/>
            </a:pPr>
            <a:r>
              <a:rPr lang="en-US" dirty="0"/>
              <a:t>Those material groups which themselves comprise material groups are called material group hierarchy levels. A hierarchy level can have one or more other hierarchy levels (material groups) assigned to it.</a:t>
            </a:r>
          </a:p>
        </p:txBody>
      </p:sp>
      <p:pic>
        <p:nvPicPr>
          <p:cNvPr id="1028" name="Picture 4">
            <a:extLst>
              <a:ext uri="{FF2B5EF4-FFF2-40B4-BE49-F238E27FC236}">
                <a16:creationId xmlns:a16="http://schemas.microsoft.com/office/drawing/2014/main" id="{3001CDE5-787D-4DE9-BA70-0CDCAD88AF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07"/>
          <a:stretch/>
        </p:blipFill>
        <p:spPr bwMode="auto">
          <a:xfrm>
            <a:off x="6588868" y="-2782"/>
            <a:ext cx="5538280" cy="6936982"/>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471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etal gears">
            <a:extLst>
              <a:ext uri="{FF2B5EF4-FFF2-40B4-BE49-F238E27FC236}">
                <a16:creationId xmlns:a16="http://schemas.microsoft.com/office/drawing/2014/main" id="{1684846A-FCC3-4CD8-99EF-4A7AECCBA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44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Hexágono 12">
            <a:extLst>
              <a:ext uri="{FF2B5EF4-FFF2-40B4-BE49-F238E27FC236}">
                <a16:creationId xmlns:a16="http://schemas.microsoft.com/office/drawing/2014/main" id="{F0D1CCF7-18A9-40BE-A88F-3035E6C29D8F}"/>
              </a:ext>
            </a:extLst>
          </p:cNvPr>
          <p:cNvSpPr/>
          <p:nvPr/>
        </p:nvSpPr>
        <p:spPr>
          <a:xfrm>
            <a:off x="-1143000" y="0"/>
            <a:ext cx="6781800" cy="68580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Hexágono 11">
            <a:extLst>
              <a:ext uri="{FF2B5EF4-FFF2-40B4-BE49-F238E27FC236}">
                <a16:creationId xmlns:a16="http://schemas.microsoft.com/office/drawing/2014/main" id="{C18F96D4-84FB-4805-A5EF-B81B8E422498}"/>
              </a:ext>
            </a:extLst>
          </p:cNvPr>
          <p:cNvSpPr/>
          <p:nvPr/>
        </p:nvSpPr>
        <p:spPr>
          <a:xfrm>
            <a:off x="-4495800" y="0"/>
            <a:ext cx="6781800" cy="6858000"/>
          </a:xfrm>
          <a:prstGeom prst="hexagon">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Google Shape;145;p22">
            <a:extLst>
              <a:ext uri="{FF2B5EF4-FFF2-40B4-BE49-F238E27FC236}">
                <a16:creationId xmlns:a16="http://schemas.microsoft.com/office/drawing/2014/main" id="{8AF0B10F-F95A-4E7F-AE73-4E9D0F61E9E0}"/>
              </a:ext>
            </a:extLst>
          </p:cNvPr>
          <p:cNvSpPr txBox="1">
            <a:spLocks/>
          </p:cNvSpPr>
          <p:nvPr/>
        </p:nvSpPr>
        <p:spPr>
          <a:xfrm flipH="1">
            <a:off x="2354700" y="2514600"/>
            <a:ext cx="2979300" cy="754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en-US"/>
            </a:defPPr>
            <a:lvl1pPr marR="0" lvl="0" indent="0" fontAlgn="auto">
              <a:lnSpc>
                <a:spcPct val="100000"/>
              </a:lnSpc>
              <a:spcBef>
                <a:spcPts val="0"/>
              </a:spcBef>
              <a:spcAft>
                <a:spcPts val="0"/>
              </a:spcAft>
              <a:buClr>
                <a:srgbClr val="191919"/>
              </a:buClr>
              <a:buSzPts val="1800"/>
              <a:buFont typeface="Nunito Sans"/>
              <a:buNone/>
              <a:tabLst/>
              <a:defRPr b="1" i="0" u="none" strike="noStrike" cap="none">
                <a:solidFill>
                  <a:srgbClr val="404040"/>
                </a:solidFill>
                <a:latin typeface="Nunito Sans"/>
                <a:ea typeface="Nunito Sans"/>
                <a:cs typeface="Nunito Sans"/>
              </a:defRPr>
            </a:lvl1pPr>
            <a:lvl2pPr marR="0" lvl="1">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2pPr>
            <a:lvl3pPr marR="0" lvl="2">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3pPr>
            <a:lvl4pPr marR="0" lvl="3">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4pPr>
            <a:lvl5pPr marR="0" lvl="4">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5pPr>
            <a:lvl6pPr marR="0" lvl="5">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6pPr>
            <a:lvl7pPr marR="0" lvl="6">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7pPr>
            <a:lvl8pPr marR="0" lvl="7">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8pPr>
            <a:lvl9pPr marR="0" lvl="8">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9pPr>
          </a:lstStyle>
          <a:p>
            <a:r>
              <a:rPr lang="en" sz="5400" dirty="0">
                <a:latin typeface="Nunito Sans ExtraBold" panose="020B0604020202020204" charset="0"/>
                <a:sym typeface="Nunito Sans ExtraBold"/>
              </a:rPr>
              <a:t>01</a:t>
            </a:r>
            <a:endParaRPr lang="en" dirty="0">
              <a:latin typeface="Nunito Sans ExtraBold" panose="020B0604020202020204" charset="0"/>
              <a:sym typeface="Nunito Sans ExtraBold"/>
            </a:endParaRPr>
          </a:p>
        </p:txBody>
      </p:sp>
      <p:sp>
        <p:nvSpPr>
          <p:cNvPr id="19" name="Google Shape;144;p22">
            <a:extLst>
              <a:ext uri="{FF2B5EF4-FFF2-40B4-BE49-F238E27FC236}">
                <a16:creationId xmlns:a16="http://schemas.microsoft.com/office/drawing/2014/main" id="{B39E78D8-A639-4D56-A380-AA41AA13BB38}"/>
              </a:ext>
            </a:extLst>
          </p:cNvPr>
          <p:cNvSpPr txBox="1">
            <a:spLocks/>
          </p:cNvSpPr>
          <p:nvPr/>
        </p:nvSpPr>
        <p:spPr>
          <a:xfrm flipH="1">
            <a:off x="2334400" y="3281800"/>
            <a:ext cx="3281400" cy="80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Nunito Sans"/>
              <a:buNone/>
              <a:defRPr sz="1800" b="1" i="0" u="none" strike="noStrike" cap="none">
                <a:solidFill>
                  <a:schemeClr val="dk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2pPr>
            <a:lvl3pPr marR="0" lvl="2"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3pPr>
            <a:lvl4pPr marR="0" lvl="3"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4pPr>
            <a:lvl5pPr marR="0" lvl="4"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5pPr>
            <a:lvl6pPr marR="0" lvl="5"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6pPr>
            <a:lvl7pPr marR="0" lvl="6"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7pPr>
            <a:lvl8pPr marR="0" lvl="7"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8pPr>
            <a:lvl9pPr marR="0" lvl="8"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9pPr>
          </a:lstStyle>
          <a:p>
            <a:pPr marL="0" marR="0" lvl="0" indent="0" algn="l" defTabSz="914400" rtl="0" eaLnBrk="1" fontAlgn="auto" latinLnBrk="0" hangingPunct="1">
              <a:lnSpc>
                <a:spcPct val="100000"/>
              </a:lnSpc>
              <a:spcBef>
                <a:spcPts val="0"/>
              </a:spcBef>
              <a:spcAft>
                <a:spcPts val="0"/>
              </a:spcAft>
              <a:buClr>
                <a:srgbClr val="191919"/>
              </a:buClr>
              <a:buSzPts val="1800"/>
              <a:buFont typeface="Nunito Sans"/>
              <a:buNone/>
              <a:tabLst/>
              <a:defRPr/>
            </a:pPr>
            <a:r>
              <a:rPr lang="en-US" altLang="de-DE" sz="1800" dirty="0">
                <a:solidFill>
                  <a:srgbClr val="404040"/>
                </a:solidFill>
              </a:rPr>
              <a:t>Scope of Material Management </a:t>
            </a:r>
            <a:endParaRPr kumimoji="0" lang="en-US" sz="1800" b="1" i="0" u="none" strike="noStrike" kern="0" cap="none" spc="0" normalizeH="0" baseline="0" noProof="0" dirty="0">
              <a:ln>
                <a:noFill/>
              </a:ln>
              <a:solidFill>
                <a:srgbClr val="191919"/>
              </a:solidFill>
              <a:effectLst/>
              <a:uLnTx/>
              <a:uFillTx/>
              <a:latin typeface="Nunito Sans"/>
              <a:sym typeface="Nunito Sans"/>
            </a:endParaRPr>
          </a:p>
        </p:txBody>
      </p:sp>
    </p:spTree>
    <p:extLst>
      <p:ext uri="{BB962C8B-B14F-4D97-AF65-F5344CB8AC3E}">
        <p14:creationId xmlns:p14="http://schemas.microsoft.com/office/powerpoint/2010/main" val="3060613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13" name="Grupo 12">
            <a:extLst>
              <a:ext uri="{FF2B5EF4-FFF2-40B4-BE49-F238E27FC236}">
                <a16:creationId xmlns:a16="http://schemas.microsoft.com/office/drawing/2014/main" id="{2998D1A0-779B-41C0-9783-E5AB899E5259}"/>
              </a:ext>
            </a:extLst>
          </p:cNvPr>
          <p:cNvGrpSpPr/>
          <p:nvPr/>
        </p:nvGrpSpPr>
        <p:grpSpPr>
          <a:xfrm>
            <a:off x="-30590" y="-1871789"/>
            <a:ext cx="4955552" cy="3743575"/>
            <a:chOff x="-30590" y="-1871789"/>
            <a:chExt cx="4955552" cy="3743575"/>
          </a:xfrm>
        </p:grpSpPr>
        <p:sp>
          <p:nvSpPr>
            <p:cNvPr id="11" name="Triángulo rectángulo 10">
              <a:extLst>
                <a:ext uri="{FF2B5EF4-FFF2-40B4-BE49-F238E27FC236}">
                  <a16:creationId xmlns:a16="http://schemas.microsoft.com/office/drawing/2014/main" id="{F8B976A5-20D9-4522-8DA6-50B587098A01}"/>
                </a:ext>
              </a:extLst>
            </p:cNvPr>
            <p:cNvSpPr/>
            <p:nvPr/>
          </p:nvSpPr>
          <p:spPr>
            <a:xfrm rot="19298362">
              <a:off x="1181387" y="-1464365"/>
              <a:ext cx="3743575" cy="2825156"/>
            </a:xfrm>
            <a:prstGeom prst="rtTriangl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Triángulo rectángulo 94">
              <a:extLst>
                <a:ext uri="{FF2B5EF4-FFF2-40B4-BE49-F238E27FC236}">
                  <a16:creationId xmlns:a16="http://schemas.microsoft.com/office/drawing/2014/main" id="{35C6D1CE-D3D3-4B73-AC4C-936ED4AF9134}"/>
                </a:ext>
              </a:extLst>
            </p:cNvPr>
            <p:cNvSpPr/>
            <p:nvPr/>
          </p:nvSpPr>
          <p:spPr>
            <a:xfrm rot="17283633">
              <a:off x="-186188" y="-1412579"/>
              <a:ext cx="3743575" cy="2825156"/>
            </a:xfrm>
            <a:prstGeom prst="rtTriangl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Triángulo rectángulo 95">
              <a:extLst>
                <a:ext uri="{FF2B5EF4-FFF2-40B4-BE49-F238E27FC236}">
                  <a16:creationId xmlns:a16="http://schemas.microsoft.com/office/drawing/2014/main" id="{23124E0B-9491-4A21-91D3-E95B547E57AD}"/>
                </a:ext>
              </a:extLst>
            </p:cNvPr>
            <p:cNvSpPr/>
            <p:nvPr/>
          </p:nvSpPr>
          <p:spPr>
            <a:xfrm rot="5400000">
              <a:off x="689636" y="-720226"/>
              <a:ext cx="1384703" cy="2825156"/>
            </a:xfrm>
            <a:prstGeom prst="rtTriangl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21" name="Google Shape;221;p27"/>
          <p:cNvSpPr txBox="1">
            <a:spLocks noGrp="1"/>
          </p:cNvSpPr>
          <p:nvPr>
            <p:ph type="ctrTitle" idx="2"/>
          </p:nvPr>
        </p:nvSpPr>
        <p:spPr>
          <a:xfrm flipH="1">
            <a:off x="569762" y="579600"/>
            <a:ext cx="3562000" cy="545861"/>
          </a:xfrm>
          <a:prstGeom prst="rect">
            <a:avLst/>
          </a:prstGeom>
        </p:spPr>
        <p:txBody>
          <a:bodyPr spcFirstLastPara="1" wrap="square" lIns="121900" tIns="121900" rIns="121900" bIns="121900" anchor="t" anchorCtr="0">
            <a:noAutofit/>
          </a:bodyPr>
          <a:lstStyle/>
          <a:p>
            <a:pPr algn="l">
              <a:buSzPts val="1400"/>
              <a:buFont typeface="Nunito Sans ExtraBold"/>
            </a:pPr>
            <a:r>
              <a:rPr lang="en" sz="2000" dirty="0">
                <a:solidFill>
                  <a:schemeClr val="bg1"/>
                </a:solidFill>
                <a:latin typeface="Nunito Sans ExtraBold"/>
                <a:sym typeface="Nunito Sans ExtraBold"/>
              </a:rPr>
              <a:t>SCOPE</a:t>
            </a:r>
            <a:r>
              <a:rPr lang="en" sz="2000" dirty="0">
                <a:solidFill>
                  <a:schemeClr val="bg1"/>
                </a:solidFill>
                <a:latin typeface="Barlow Light"/>
                <a:sym typeface="Nunito Sans ExtraBold"/>
              </a:rPr>
              <a:t> </a:t>
            </a:r>
            <a:r>
              <a:rPr lang="en" sz="2000" dirty="0">
                <a:solidFill>
                  <a:schemeClr val="bg1"/>
                </a:solidFill>
                <a:latin typeface="Nunito Sans ExtraBold"/>
                <a:sym typeface="Nunito Sans ExtraBold"/>
              </a:rPr>
              <a:t>OF MM</a:t>
            </a:r>
            <a:endParaRPr sz="2000" dirty="0">
              <a:solidFill>
                <a:schemeClr val="bg1"/>
              </a:solidFill>
              <a:latin typeface="Nunito Sans ExtraBold"/>
              <a:sym typeface="Nunito Sans ExtraBold"/>
            </a:endParaRPr>
          </a:p>
        </p:txBody>
      </p:sp>
      <p:sp>
        <p:nvSpPr>
          <p:cNvPr id="9" name="CuadroTexto 8">
            <a:extLst>
              <a:ext uri="{FF2B5EF4-FFF2-40B4-BE49-F238E27FC236}">
                <a16:creationId xmlns:a16="http://schemas.microsoft.com/office/drawing/2014/main" id="{52B15D66-D756-45BF-910E-2B51E6393EF3}"/>
              </a:ext>
            </a:extLst>
          </p:cNvPr>
          <p:cNvSpPr txBox="1"/>
          <p:nvPr/>
        </p:nvSpPr>
        <p:spPr>
          <a:xfrm>
            <a:off x="3053174" y="2133302"/>
            <a:ext cx="7825152" cy="3785652"/>
          </a:xfrm>
          <a:prstGeom prst="rect">
            <a:avLst/>
          </a:prstGeom>
          <a:noFill/>
        </p:spPr>
        <p:txBody>
          <a:bodyPr wrap="square">
            <a:spAutoFit/>
          </a:bodyPr>
          <a:lstStyle/>
          <a:p>
            <a:pPr marL="0" indent="0" algn="just">
              <a:buNone/>
            </a:pPr>
            <a:r>
              <a:rPr lang="en-US" sz="2400" dirty="0"/>
              <a:t>SAP MM is the short form for SAP Material Management system. The roles of SAP MM in a business process are:</a:t>
            </a:r>
          </a:p>
          <a:p>
            <a:pPr algn="just"/>
            <a:r>
              <a:rPr lang="en-US" sz="2400" dirty="0"/>
              <a:t>A business process in SAP is termed as a “module”.</a:t>
            </a:r>
          </a:p>
          <a:p>
            <a:pPr algn="just"/>
            <a:r>
              <a:rPr lang="en-US" sz="2400" dirty="0"/>
              <a:t>SAP MM is a part of logistics functions, and it helps in managing the procurement activities of an organization.</a:t>
            </a:r>
          </a:p>
          <a:p>
            <a:pPr algn="just"/>
            <a:r>
              <a:rPr lang="en-US" sz="2400" dirty="0"/>
              <a:t>It supports all aspects of material management (planning, control, etc.).</a:t>
            </a:r>
          </a:p>
          <a:p>
            <a:pPr algn="just"/>
            <a:r>
              <a:rPr lang="en-US" sz="2400" dirty="0"/>
              <a:t>It is the backbone of logistics that incorporates modules such as Sales and Distribution, Production Planning, Plant Maintenance, Project Systems, and Warehouse Management.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41EE353-D9AE-4FD4-936B-A4BDC042A8E8}"/>
              </a:ext>
            </a:extLst>
          </p:cNvPr>
          <p:cNvPicPr>
            <a:picLocks noChangeAspect="1"/>
          </p:cNvPicPr>
          <p:nvPr/>
        </p:nvPicPr>
        <p:blipFill rotWithShape="1">
          <a:blip r:embed="rId3"/>
          <a:srcRect t="13853" r="-2" b="16653"/>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Imagen 3">
            <a:extLst>
              <a:ext uri="{FF2B5EF4-FFF2-40B4-BE49-F238E27FC236}">
                <a16:creationId xmlns:a16="http://schemas.microsoft.com/office/drawing/2014/main" id="{061715A1-FB24-4A36-A876-B28F87C77D21}"/>
              </a:ext>
            </a:extLst>
          </p:cNvPr>
          <p:cNvPicPr>
            <a:picLocks noChangeAspect="1"/>
          </p:cNvPicPr>
          <p:nvPr/>
        </p:nvPicPr>
        <p:blipFill rotWithShape="1">
          <a:blip r:embed="rId4"/>
          <a:srcRect r="-2" b="37783"/>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ítulo 1">
            <a:extLst>
              <a:ext uri="{FF2B5EF4-FFF2-40B4-BE49-F238E27FC236}">
                <a16:creationId xmlns:a16="http://schemas.microsoft.com/office/drawing/2014/main" id="{31803780-67BE-47AB-8C6A-9FDF3A1F94B7}"/>
              </a:ext>
            </a:extLst>
          </p:cNvPr>
          <p:cNvSpPr>
            <a:spLocks noGrp="1"/>
          </p:cNvSpPr>
          <p:nvPr>
            <p:ph type="title"/>
          </p:nvPr>
        </p:nvSpPr>
        <p:spPr>
          <a:xfrm>
            <a:off x="448056" y="859536"/>
            <a:ext cx="4832802" cy="1243584"/>
          </a:xfrm>
        </p:spPr>
        <p:txBody>
          <a:bodyPr>
            <a:normAutofit/>
          </a:bodyPr>
          <a:lstStyle/>
          <a:p>
            <a:r>
              <a:rPr lang="es-MX" sz="3400" dirty="0"/>
              <a:t>Basic procurement types</a:t>
            </a:r>
          </a:p>
        </p:txBody>
      </p:sp>
      <p:sp>
        <p:nvSpPr>
          <p:cNvPr id="3" name="Marcador de contenido 2">
            <a:extLst>
              <a:ext uri="{FF2B5EF4-FFF2-40B4-BE49-F238E27FC236}">
                <a16:creationId xmlns:a16="http://schemas.microsoft.com/office/drawing/2014/main" id="{B6FEAF7F-9F64-47EE-AECC-05B7983DE682}"/>
              </a:ext>
            </a:extLst>
          </p:cNvPr>
          <p:cNvSpPr>
            <a:spLocks noGrp="1"/>
          </p:cNvSpPr>
          <p:nvPr>
            <p:ph idx="1"/>
          </p:nvPr>
        </p:nvSpPr>
        <p:spPr>
          <a:xfrm>
            <a:off x="448056" y="2512611"/>
            <a:ext cx="4832803" cy="3664351"/>
          </a:xfrm>
        </p:spPr>
        <p:txBody>
          <a:bodyPr>
            <a:normAutofit/>
          </a:bodyPr>
          <a:lstStyle/>
          <a:p>
            <a:pPr marL="0" indent="0">
              <a:buNone/>
            </a:pPr>
            <a:r>
              <a:rPr lang="en-US" sz="1400" b="1" dirty="0"/>
              <a:t>Procurement for Stock vs Consumption</a:t>
            </a:r>
          </a:p>
          <a:p>
            <a:pPr marL="0" indent="0">
              <a:buNone/>
            </a:pPr>
            <a:endParaRPr lang="en-US" sz="1400" b="1" dirty="0"/>
          </a:p>
          <a:p>
            <a:r>
              <a:rPr lang="en-US" sz="1400" b="1" dirty="0"/>
              <a:t>Procurement for Stock</a:t>
            </a:r>
            <a:r>
              <a:rPr lang="en-US" sz="1400" dirty="0"/>
              <a:t> − A stock material is a material that is kept in stock. These materials are kept in stock once received from the vendor. The stock of this material keeps on increasing or decreasing based on the amount of quantity received or issued. To order a material for stock, the material must have a master record within the system.</a:t>
            </a:r>
          </a:p>
          <a:p>
            <a:endParaRPr lang="en-US" sz="1400" dirty="0"/>
          </a:p>
          <a:p>
            <a:r>
              <a:rPr lang="en-US" sz="1400" b="1" dirty="0"/>
              <a:t>Procurement for Direct Consumption</a:t>
            </a:r>
            <a:r>
              <a:rPr lang="en-US" sz="1400" dirty="0"/>
              <a:t> − When the procurement is for direct consumption, i.e., it will be consumed as soon as it is received, the user should specify the consumption purpose. To order a material for consumption, the material may have a master record within the system.</a:t>
            </a:r>
          </a:p>
          <a:p>
            <a:pPr marL="0" indent="0">
              <a:buNone/>
            </a:pPr>
            <a:endParaRPr lang="es-MX" sz="1400" dirty="0"/>
          </a:p>
        </p:txBody>
      </p:sp>
    </p:spTree>
    <p:extLst>
      <p:ext uri="{BB962C8B-B14F-4D97-AF65-F5344CB8AC3E}">
        <p14:creationId xmlns:p14="http://schemas.microsoft.com/office/powerpoint/2010/main" val="2674691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9E19A-F711-49DF-92EF-9D44E8F2F935}"/>
              </a:ext>
            </a:extLst>
          </p:cNvPr>
          <p:cNvSpPr>
            <a:spLocks noGrp="1"/>
          </p:cNvSpPr>
          <p:nvPr>
            <p:ph type="title"/>
          </p:nvPr>
        </p:nvSpPr>
        <p:spPr>
          <a:xfrm>
            <a:off x="438913" y="859536"/>
            <a:ext cx="4832802" cy="1243584"/>
          </a:xfrm>
        </p:spPr>
        <p:txBody>
          <a:bodyPr>
            <a:normAutofit/>
          </a:bodyPr>
          <a:lstStyle/>
          <a:p>
            <a:r>
              <a:rPr lang="es-MX" sz="3400" dirty="0"/>
              <a:t>Basic procurement types</a:t>
            </a:r>
          </a:p>
        </p:txBody>
      </p:sp>
      <p:sp>
        <p:nvSpPr>
          <p:cNvPr id="3" name="Marcador de contenido 2">
            <a:extLst>
              <a:ext uri="{FF2B5EF4-FFF2-40B4-BE49-F238E27FC236}">
                <a16:creationId xmlns:a16="http://schemas.microsoft.com/office/drawing/2014/main" id="{963CF7D6-322D-431C-A6AA-D3C792854344}"/>
              </a:ext>
            </a:extLst>
          </p:cNvPr>
          <p:cNvSpPr>
            <a:spLocks noGrp="1"/>
          </p:cNvSpPr>
          <p:nvPr>
            <p:ph idx="1"/>
          </p:nvPr>
        </p:nvSpPr>
        <p:spPr>
          <a:xfrm>
            <a:off x="438912" y="2512611"/>
            <a:ext cx="4832803" cy="3664351"/>
          </a:xfrm>
        </p:spPr>
        <p:txBody>
          <a:bodyPr>
            <a:normAutofit/>
          </a:bodyPr>
          <a:lstStyle/>
          <a:p>
            <a:pPr marL="0" indent="0">
              <a:buNone/>
            </a:pPr>
            <a:r>
              <a:rPr lang="es-MX" sz="1100" b="1" dirty="0" err="1"/>
              <a:t>External</a:t>
            </a:r>
            <a:r>
              <a:rPr lang="es-MX" sz="1100" b="1" dirty="0"/>
              <a:t> vs </a:t>
            </a:r>
            <a:r>
              <a:rPr lang="es-MX" sz="1100" b="1" dirty="0" err="1"/>
              <a:t>Internal</a:t>
            </a:r>
            <a:r>
              <a:rPr lang="es-MX" sz="1100" b="1" dirty="0"/>
              <a:t> Procurement</a:t>
            </a:r>
          </a:p>
          <a:p>
            <a:endParaRPr lang="en-US" sz="1100" b="1" dirty="0"/>
          </a:p>
          <a:p>
            <a:r>
              <a:rPr lang="en-US" sz="1100" b="1" dirty="0"/>
              <a:t>External procurement</a:t>
            </a:r>
            <a:r>
              <a:rPr lang="en-US" sz="1100" dirty="0"/>
              <a:t> − It is the process of procuring goods or services from external vendors. There are three basic forms of external procurement generally supported by the purchasing component of the IT system.</a:t>
            </a:r>
          </a:p>
          <a:p>
            <a:pPr lvl="1"/>
            <a:r>
              <a:rPr lang="en-US" sz="1100" dirty="0"/>
              <a:t>One-time orders are generally used for material and services that are ordered irregularly.</a:t>
            </a:r>
          </a:p>
          <a:p>
            <a:pPr lvl="1"/>
            <a:r>
              <a:rPr lang="en-US" sz="1100" dirty="0"/>
              <a:t>Longer-term contracts with the subsequent issue of release orders − For materials that are being ordered regularly and in large quantities, we can negotiate deal with the vendor (seller) for pricing or conditions &amp; record then in a contract. In a contract you also specify the validity date.</a:t>
            </a:r>
          </a:p>
          <a:p>
            <a:pPr lvl="1"/>
            <a:r>
              <a:rPr lang="en-US" sz="1100" dirty="0"/>
              <a:t>Longer-term scheduling agreements and delivery schedules − If a material is ordered on an everyday basis and is to be delivered according to an exact time schedule, then you set up a scheduling agreement.</a:t>
            </a:r>
          </a:p>
          <a:p>
            <a:pPr lvl="1"/>
            <a:endParaRPr lang="en-US" sz="1100" dirty="0"/>
          </a:p>
          <a:p>
            <a:r>
              <a:rPr lang="en-US" sz="1100" b="1" dirty="0"/>
              <a:t>Internal Procurement</a:t>
            </a:r>
            <a:r>
              <a:rPr lang="en-US" sz="1100" dirty="0"/>
              <a:t> − Large corporate organizations may own multiple separate businesses or companies. Internal Procurement is process of getting material and services from among identical company. So, each of these companies maintains a complete bookkeeping system with separate Balance, Profit &amp; Loss Statements so that when trade occurs between them it will be recorded.</a:t>
            </a:r>
          </a:p>
          <a:p>
            <a:endParaRPr lang="es-MX" sz="1000" dirty="0"/>
          </a:p>
        </p:txBody>
      </p:sp>
      <p:pic>
        <p:nvPicPr>
          <p:cNvPr id="6" name="Imagen 5">
            <a:extLst>
              <a:ext uri="{FF2B5EF4-FFF2-40B4-BE49-F238E27FC236}">
                <a16:creationId xmlns:a16="http://schemas.microsoft.com/office/drawing/2014/main" id="{7F7055E6-F1EF-4B6A-A3A5-A76C3B757F5A}"/>
              </a:ext>
            </a:extLst>
          </p:cNvPr>
          <p:cNvPicPr>
            <a:picLocks noChangeAspect="1"/>
          </p:cNvPicPr>
          <p:nvPr/>
        </p:nvPicPr>
        <p:blipFill>
          <a:blip r:embed="rId2"/>
          <a:stretch>
            <a:fillRect/>
          </a:stretch>
        </p:blipFill>
        <p:spPr>
          <a:xfrm>
            <a:off x="6629400" y="3260800"/>
            <a:ext cx="5562600" cy="3635159"/>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Imagen 3">
            <a:extLst>
              <a:ext uri="{FF2B5EF4-FFF2-40B4-BE49-F238E27FC236}">
                <a16:creationId xmlns:a16="http://schemas.microsoft.com/office/drawing/2014/main" id="{7B1D859D-7AF1-4471-94E7-56B420F8C363}"/>
              </a:ext>
            </a:extLst>
          </p:cNvPr>
          <p:cNvPicPr>
            <a:picLocks noChangeAspect="1"/>
          </p:cNvPicPr>
          <p:nvPr/>
        </p:nvPicPr>
        <p:blipFill>
          <a:blip r:embed="rId3"/>
          <a:stretch>
            <a:fillRect/>
          </a:stretch>
        </p:blipFill>
        <p:spPr>
          <a:xfrm>
            <a:off x="5660570" y="0"/>
            <a:ext cx="6531429" cy="3429000"/>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Tree>
    <p:extLst>
      <p:ext uri="{BB962C8B-B14F-4D97-AF65-F5344CB8AC3E}">
        <p14:creationId xmlns:p14="http://schemas.microsoft.com/office/powerpoint/2010/main" val="513265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E999F7-8DCC-4DBB-8277-FA79F28EA1B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Basic procurement process (external)</a:t>
            </a:r>
          </a:p>
        </p:txBody>
      </p:sp>
      <p:pic>
        <p:nvPicPr>
          <p:cNvPr id="4" name="Imagen 3">
            <a:extLst>
              <a:ext uri="{FF2B5EF4-FFF2-40B4-BE49-F238E27FC236}">
                <a16:creationId xmlns:a16="http://schemas.microsoft.com/office/drawing/2014/main" id="{90918B6C-F8E9-4C64-9187-F9BC077DA54A}"/>
              </a:ext>
            </a:extLst>
          </p:cNvPr>
          <p:cNvPicPr>
            <a:picLocks noChangeAspect="1"/>
          </p:cNvPicPr>
          <p:nvPr/>
        </p:nvPicPr>
        <p:blipFill>
          <a:blip r:embed="rId2"/>
          <a:stretch>
            <a:fillRect/>
          </a:stretch>
        </p:blipFill>
        <p:spPr>
          <a:xfrm>
            <a:off x="4621005" y="961812"/>
            <a:ext cx="6023389" cy="4930987"/>
          </a:xfrm>
          <a:prstGeom prst="rect">
            <a:avLst/>
          </a:prstGeom>
        </p:spPr>
      </p:pic>
    </p:spTree>
    <p:extLst>
      <p:ext uri="{BB962C8B-B14F-4D97-AF65-F5344CB8AC3E}">
        <p14:creationId xmlns:p14="http://schemas.microsoft.com/office/powerpoint/2010/main" val="2167464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low angle photo of city high rise buildings during daytime">
            <a:extLst>
              <a:ext uri="{FF2B5EF4-FFF2-40B4-BE49-F238E27FC236}">
                <a16:creationId xmlns:a16="http://schemas.microsoft.com/office/drawing/2014/main" id="{A5A947A7-54D0-4BE7-BB1F-5BDEF0122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32"/>
            <a:ext cx="9525000" cy="6870032"/>
          </a:xfrm>
          <a:prstGeom prst="rect">
            <a:avLst/>
          </a:prstGeom>
          <a:noFill/>
          <a:extLst>
            <a:ext uri="{909E8E84-426E-40DD-AFC4-6F175D3DCCD1}">
              <a14:hiddenFill xmlns:a14="http://schemas.microsoft.com/office/drawing/2010/main">
                <a:solidFill>
                  <a:srgbClr val="FFFFFF"/>
                </a:solidFill>
              </a14:hiddenFill>
            </a:ext>
          </a:extLst>
        </p:spPr>
      </p:pic>
      <p:sp>
        <p:nvSpPr>
          <p:cNvPr id="13" name="Hexágono 12">
            <a:extLst>
              <a:ext uri="{FF2B5EF4-FFF2-40B4-BE49-F238E27FC236}">
                <a16:creationId xmlns:a16="http://schemas.microsoft.com/office/drawing/2014/main" id="{F0D1CCF7-18A9-40BE-A88F-3035E6C29D8F}"/>
              </a:ext>
            </a:extLst>
          </p:cNvPr>
          <p:cNvSpPr/>
          <p:nvPr/>
        </p:nvSpPr>
        <p:spPr>
          <a:xfrm>
            <a:off x="6477000" y="0"/>
            <a:ext cx="6781800" cy="68580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Hexágono 11">
            <a:extLst>
              <a:ext uri="{FF2B5EF4-FFF2-40B4-BE49-F238E27FC236}">
                <a16:creationId xmlns:a16="http://schemas.microsoft.com/office/drawing/2014/main" id="{C18F96D4-84FB-4805-A5EF-B81B8E422498}"/>
              </a:ext>
            </a:extLst>
          </p:cNvPr>
          <p:cNvSpPr/>
          <p:nvPr/>
        </p:nvSpPr>
        <p:spPr>
          <a:xfrm>
            <a:off x="9220200" y="0"/>
            <a:ext cx="6809874" cy="6858000"/>
          </a:xfrm>
          <a:prstGeom prst="hexagon">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Google Shape;145;p22">
            <a:extLst>
              <a:ext uri="{FF2B5EF4-FFF2-40B4-BE49-F238E27FC236}">
                <a16:creationId xmlns:a16="http://schemas.microsoft.com/office/drawing/2014/main" id="{8AF0B10F-F95A-4E7F-AE73-4E9D0F61E9E0}"/>
              </a:ext>
            </a:extLst>
          </p:cNvPr>
          <p:cNvSpPr txBox="1">
            <a:spLocks/>
          </p:cNvSpPr>
          <p:nvPr/>
        </p:nvSpPr>
        <p:spPr>
          <a:xfrm flipH="1">
            <a:off x="6172200" y="2514600"/>
            <a:ext cx="2979300" cy="754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en-US"/>
            </a:defPPr>
            <a:lvl1pPr marR="0" lvl="0" indent="0" fontAlgn="auto">
              <a:lnSpc>
                <a:spcPct val="100000"/>
              </a:lnSpc>
              <a:spcBef>
                <a:spcPts val="0"/>
              </a:spcBef>
              <a:spcAft>
                <a:spcPts val="0"/>
              </a:spcAft>
              <a:buClr>
                <a:srgbClr val="191919"/>
              </a:buClr>
              <a:buSzPts val="1800"/>
              <a:buFont typeface="Nunito Sans"/>
              <a:buNone/>
              <a:tabLst/>
              <a:defRPr b="1" i="0" u="none" strike="noStrike" cap="none">
                <a:solidFill>
                  <a:srgbClr val="404040"/>
                </a:solidFill>
                <a:latin typeface="Nunito Sans"/>
                <a:ea typeface="Nunito Sans"/>
                <a:cs typeface="Nunito Sans"/>
              </a:defRPr>
            </a:lvl1pPr>
            <a:lvl2pPr marR="0" lvl="1">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2pPr>
            <a:lvl3pPr marR="0" lvl="2">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3pPr>
            <a:lvl4pPr marR="0" lvl="3">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4pPr>
            <a:lvl5pPr marR="0" lvl="4">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5pPr>
            <a:lvl6pPr marR="0" lvl="5">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6pPr>
            <a:lvl7pPr marR="0" lvl="6">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7pPr>
            <a:lvl8pPr marR="0" lvl="7">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8pPr>
            <a:lvl9pPr marR="0" lvl="8">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defRPr>
            </a:lvl9pPr>
          </a:lstStyle>
          <a:p>
            <a:pPr algn="r"/>
            <a:r>
              <a:rPr lang="en" sz="5400" dirty="0">
                <a:latin typeface="Nunito Sans ExtraBold" panose="020B0604020202020204" charset="0"/>
                <a:sym typeface="Nunito Sans ExtraBold"/>
              </a:rPr>
              <a:t>02</a:t>
            </a:r>
            <a:endParaRPr lang="en" dirty="0">
              <a:latin typeface="Nunito Sans ExtraBold" panose="020B0604020202020204" charset="0"/>
              <a:sym typeface="Nunito Sans ExtraBold"/>
            </a:endParaRPr>
          </a:p>
        </p:txBody>
      </p:sp>
      <p:sp>
        <p:nvSpPr>
          <p:cNvPr id="19" name="Google Shape;144;p22">
            <a:extLst>
              <a:ext uri="{FF2B5EF4-FFF2-40B4-BE49-F238E27FC236}">
                <a16:creationId xmlns:a16="http://schemas.microsoft.com/office/drawing/2014/main" id="{B39E78D8-A639-4D56-A380-AA41AA13BB38}"/>
              </a:ext>
            </a:extLst>
          </p:cNvPr>
          <p:cNvSpPr txBox="1">
            <a:spLocks/>
          </p:cNvSpPr>
          <p:nvPr/>
        </p:nvSpPr>
        <p:spPr>
          <a:xfrm flipH="1">
            <a:off x="6499123" y="3048000"/>
            <a:ext cx="2743200" cy="159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Nunito Sans"/>
              <a:buNone/>
              <a:defRPr sz="1800" b="1" i="0" u="none" strike="noStrike" cap="none">
                <a:solidFill>
                  <a:schemeClr val="dk1"/>
                </a:solidFill>
                <a:latin typeface="Nunito Sans"/>
                <a:ea typeface="Nunito Sans"/>
                <a:cs typeface="Nunito Sans"/>
                <a:sym typeface="Nunito Sans"/>
              </a:defRPr>
            </a:lvl1pPr>
            <a:lvl2pPr marR="0" lvl="1"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2pPr>
            <a:lvl3pPr marR="0" lvl="2"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3pPr>
            <a:lvl4pPr marR="0" lvl="3"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4pPr>
            <a:lvl5pPr marR="0" lvl="4"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5pPr>
            <a:lvl6pPr marR="0" lvl="5"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6pPr>
            <a:lvl7pPr marR="0" lvl="6"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7pPr>
            <a:lvl8pPr marR="0" lvl="7"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8pPr>
            <a:lvl9pPr marR="0" lvl="8" algn="l"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9pPr>
          </a:lstStyle>
          <a:p>
            <a:pPr marL="0" marR="0" lvl="0" indent="0" algn="r" defTabSz="914400" rtl="0" eaLnBrk="1" fontAlgn="auto" latinLnBrk="0" hangingPunct="1">
              <a:lnSpc>
                <a:spcPct val="100000"/>
              </a:lnSpc>
              <a:spcBef>
                <a:spcPts val="0"/>
              </a:spcBef>
              <a:spcAft>
                <a:spcPts val="0"/>
              </a:spcAft>
              <a:buClr>
                <a:srgbClr val="191919"/>
              </a:buClr>
              <a:buSzPts val="1800"/>
              <a:buFont typeface="Nunito Sans"/>
              <a:buNone/>
              <a:tabLst/>
              <a:defRPr/>
            </a:pPr>
            <a:r>
              <a:rPr lang="en-US" dirty="0">
                <a:solidFill>
                  <a:schemeClr val="tx1"/>
                </a:solidFill>
              </a:rPr>
              <a:t>Organizational structure elements for </a:t>
            </a:r>
            <a:r>
              <a:rPr lang="en-US" sz="1600" dirty="0">
                <a:solidFill>
                  <a:schemeClr val="tx1"/>
                </a:solidFill>
              </a:rPr>
              <a:t>MM</a:t>
            </a:r>
          </a:p>
        </p:txBody>
      </p:sp>
    </p:spTree>
    <p:extLst>
      <p:ext uri="{BB962C8B-B14F-4D97-AF65-F5344CB8AC3E}">
        <p14:creationId xmlns:p14="http://schemas.microsoft.com/office/powerpoint/2010/main" val="1221550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5CEF88-7576-4D0E-BF64-717EB857A937}"/>
              </a:ext>
            </a:extLst>
          </p:cNvPr>
          <p:cNvSpPr>
            <a:spLocks noGrp="1"/>
          </p:cNvSpPr>
          <p:nvPr>
            <p:ph type="title"/>
          </p:nvPr>
        </p:nvSpPr>
        <p:spPr>
          <a:xfrm>
            <a:off x="801099" y="1396289"/>
            <a:ext cx="5006336" cy="1325563"/>
          </a:xfrm>
        </p:spPr>
        <p:txBody>
          <a:bodyPr vert="horz" lIns="91440" tIns="45720" rIns="91440" bIns="45720" rtlCol="0" anchor="ctr">
            <a:normAutofit/>
          </a:bodyPr>
          <a:lstStyle/>
          <a:p>
            <a:r>
              <a:rPr lang="en-US"/>
              <a:t>Client</a:t>
            </a:r>
          </a:p>
        </p:txBody>
      </p:sp>
      <p:sp>
        <p:nvSpPr>
          <p:cNvPr id="7" name="CuadroTexto 6">
            <a:extLst>
              <a:ext uri="{FF2B5EF4-FFF2-40B4-BE49-F238E27FC236}">
                <a16:creationId xmlns:a16="http://schemas.microsoft.com/office/drawing/2014/main" id="{72301E40-8C1A-4FF3-9C71-91CDEF2C4777}"/>
              </a:ext>
            </a:extLst>
          </p:cNvPr>
          <p:cNvSpPr txBox="1"/>
          <p:nvPr/>
        </p:nvSpPr>
        <p:spPr>
          <a:xfrm>
            <a:off x="805543" y="2871982"/>
            <a:ext cx="5006336" cy="3181684"/>
          </a:xfrm>
          <a:prstGeom prst="rect">
            <a:avLst/>
          </a:prstGeom>
        </p:spPr>
        <p:txBody>
          <a:bodyPr vert="horz" lIns="91440" tIns="45720" rIns="91440" bIns="45720" rtlCol="0" anchor="t">
            <a:normAutofit/>
          </a:bodyPr>
          <a:lstStyle/>
          <a:p>
            <a:pPr>
              <a:lnSpc>
                <a:spcPct val="90000"/>
              </a:lnSpc>
              <a:spcAft>
                <a:spcPts val="600"/>
              </a:spcAft>
            </a:pPr>
            <a:r>
              <a:rPr lang="en-US" sz="1500" dirty="0"/>
              <a:t>The </a:t>
            </a:r>
            <a:r>
              <a:rPr lang="en-US" sz="1500" b="1" dirty="0"/>
              <a:t>client </a:t>
            </a:r>
            <a:r>
              <a:rPr lang="en-US" sz="1500" dirty="0"/>
              <a:t>is a unit within an SAP system that is self-contained both in legal and organizational terms and in terms of data, with separate master records and an independent set of tables. From a business viewpoint, the client could represent a corporate group, for example.</a:t>
            </a:r>
          </a:p>
          <a:p>
            <a:pPr indent="-228600">
              <a:lnSpc>
                <a:spcPct val="90000"/>
              </a:lnSpc>
              <a:spcAft>
                <a:spcPts val="600"/>
              </a:spcAft>
              <a:buFont typeface="Arial" panose="020B0604020202020204" pitchFamily="34" charset="0"/>
              <a:buChar char="•"/>
            </a:pPr>
            <a:endParaRPr lang="en-US" sz="1500" dirty="0"/>
          </a:p>
          <a:p>
            <a:pPr>
              <a:lnSpc>
                <a:spcPct val="90000"/>
              </a:lnSpc>
              <a:spcAft>
                <a:spcPts val="600"/>
              </a:spcAft>
            </a:pPr>
            <a:r>
              <a:rPr lang="en-US" sz="1500" dirty="0"/>
              <a:t>The client is the highest hierarchical level in the SAP system. Specifications or data that you make and enter at this level apply to all company codes and all other organizational units. Therefore, you do not have to enter the specifications and data at client level more than once in the system. This ensures a uniform data status.</a:t>
            </a:r>
          </a:p>
        </p:txBody>
      </p:sp>
      <p:pic>
        <p:nvPicPr>
          <p:cNvPr id="9" name="Imagen 8" descr="Imagen que contiene edificio, exterior, azul, grande&#10;&#10;Descripción generada automáticamente">
            <a:extLst>
              <a:ext uri="{FF2B5EF4-FFF2-40B4-BE49-F238E27FC236}">
                <a16:creationId xmlns:a16="http://schemas.microsoft.com/office/drawing/2014/main" id="{D072FB42-6757-400A-B67D-4C60F7D37AFA}"/>
              </a:ext>
            </a:extLst>
          </p:cNvPr>
          <p:cNvPicPr>
            <a:picLocks noChangeAspect="1"/>
          </p:cNvPicPr>
          <p:nvPr/>
        </p:nvPicPr>
        <p:blipFill rotWithShape="1">
          <a:blip r:embed="rId2"/>
          <a:srcRect l="26161" r="12131" b="1"/>
          <a:stretch/>
        </p:blipFill>
        <p:spPr>
          <a:xfrm>
            <a:off x="6167846" y="10"/>
            <a:ext cx="6024154" cy="6857990"/>
          </a:xfrm>
          <a:custGeom>
            <a:avLst/>
            <a:gdLst/>
            <a:ahLst/>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2510967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DB4F72-A712-472A-9492-E462B3466CAB}"/>
              </a:ext>
            </a:extLst>
          </p:cNvPr>
          <p:cNvSpPr>
            <a:spLocks noGrp="1"/>
          </p:cNvSpPr>
          <p:nvPr>
            <p:ph type="title"/>
          </p:nvPr>
        </p:nvSpPr>
        <p:spPr>
          <a:xfrm>
            <a:off x="805543" y="845436"/>
            <a:ext cx="5006336" cy="1325563"/>
          </a:xfrm>
        </p:spPr>
        <p:txBody>
          <a:bodyPr vert="horz" lIns="91440" tIns="45720" rIns="91440" bIns="45720" rtlCol="0" anchor="ctr">
            <a:normAutofit/>
          </a:bodyPr>
          <a:lstStyle/>
          <a:p>
            <a:r>
              <a:rPr lang="en-US" dirty="0"/>
              <a:t>Company Code</a:t>
            </a:r>
          </a:p>
        </p:txBody>
      </p:sp>
      <p:sp>
        <p:nvSpPr>
          <p:cNvPr id="5" name="CuadroTexto 4">
            <a:extLst>
              <a:ext uri="{FF2B5EF4-FFF2-40B4-BE49-F238E27FC236}">
                <a16:creationId xmlns:a16="http://schemas.microsoft.com/office/drawing/2014/main" id="{16A2739A-5096-4000-AB62-E99244F512FD}"/>
              </a:ext>
            </a:extLst>
          </p:cNvPr>
          <p:cNvSpPr txBox="1"/>
          <p:nvPr/>
        </p:nvSpPr>
        <p:spPr>
          <a:xfrm>
            <a:off x="805543" y="2830880"/>
            <a:ext cx="5006336" cy="3181684"/>
          </a:xfrm>
          <a:prstGeom prst="rect">
            <a:avLst/>
          </a:prstGeom>
        </p:spPr>
        <p:txBody>
          <a:bodyPr vert="horz" lIns="91440" tIns="45720" rIns="91440" bIns="45720" rtlCol="0" anchor="t">
            <a:normAutofit/>
          </a:bodyPr>
          <a:lstStyle/>
          <a:p>
            <a:pPr algn="just">
              <a:lnSpc>
                <a:spcPct val="90000"/>
              </a:lnSpc>
              <a:spcAft>
                <a:spcPts val="600"/>
              </a:spcAft>
            </a:pPr>
            <a:r>
              <a:rPr lang="en-US" sz="1500" dirty="0"/>
              <a:t>The </a:t>
            </a:r>
            <a:r>
              <a:rPr lang="en-US" sz="1500" b="1" dirty="0"/>
              <a:t>company code </a:t>
            </a:r>
            <a:r>
              <a:rPr lang="en-US" sz="1500" dirty="0"/>
              <a:t>is the smallest organizational unit of external accounting for which a complete, self-contained bookkeeping system can be replicated. This includes the entry of all events that require posting to the accounts and the creation of a complete audit trail for balance sheets and profit and loss statements. A company code represents an independent unit producing its own balance sheet: a company within a corporate group (client), for example.</a:t>
            </a:r>
          </a:p>
        </p:txBody>
      </p:sp>
      <p:pic>
        <p:nvPicPr>
          <p:cNvPr id="6" name="Imagen 5">
            <a:extLst>
              <a:ext uri="{FF2B5EF4-FFF2-40B4-BE49-F238E27FC236}">
                <a16:creationId xmlns:a16="http://schemas.microsoft.com/office/drawing/2014/main" id="{A5E960CB-A36F-469A-B069-B28A4B03C67F}"/>
              </a:ext>
            </a:extLst>
          </p:cNvPr>
          <p:cNvPicPr>
            <a:picLocks noChangeAspect="1"/>
          </p:cNvPicPr>
          <p:nvPr/>
        </p:nvPicPr>
        <p:blipFill rotWithShape="1">
          <a:blip r:embed="rId2"/>
          <a:srcRect r="41365" b="-1"/>
          <a:stretch/>
        </p:blipFill>
        <p:spPr>
          <a:xfrm>
            <a:off x="6167846" y="10"/>
            <a:ext cx="6024154" cy="6857990"/>
          </a:xfrm>
          <a:custGeom>
            <a:avLst/>
            <a:gdLst/>
            <a:ahLst/>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2193461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3B3B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3B3B3"/>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9DEDC5FD2D51FA408850DDD3EA37E622" ma:contentTypeVersion="2" ma:contentTypeDescription="Crear nuevo documento." ma:contentTypeScope="" ma:versionID="8f3e45bdb09149c4487d9220a62ba523">
  <xsd:schema xmlns:xsd="http://www.w3.org/2001/XMLSchema" xmlns:xs="http://www.w3.org/2001/XMLSchema" xmlns:p="http://schemas.microsoft.com/office/2006/metadata/properties" xmlns:ns2="a133d4f6-6899-4d2b-9668-707bc039ed3b" targetNamespace="http://schemas.microsoft.com/office/2006/metadata/properties" ma:root="true" ma:fieldsID="c77556723a958ba069f45ef247136565" ns2:_="">
    <xsd:import namespace="a133d4f6-6899-4d2b-9668-707bc039ed3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33d4f6-6899-4d2b-9668-707bc039ed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56F3EE-80FA-4760-BB76-61C53F78194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B1F033C-CFD5-4ECB-89CA-B79864717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33d4f6-6899-4d2b-9668-707bc039ed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734529-4706-48F8-8067-0B5FD9C594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11260</TotalTime>
  <Words>1388</Words>
  <Application>Microsoft Office PowerPoint</Application>
  <PresentationFormat>Panorámica</PresentationFormat>
  <Paragraphs>106</Paragraphs>
  <Slides>19</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Barlow Light</vt:lpstr>
      <vt:lpstr>Calibri</vt:lpstr>
      <vt:lpstr>Nunito Sans</vt:lpstr>
      <vt:lpstr>Nunito Sans ExtraBold</vt:lpstr>
      <vt:lpstr>Office Theme</vt:lpstr>
      <vt:lpstr>Your Partner for</vt:lpstr>
      <vt:lpstr>Presentación de PowerPoint</vt:lpstr>
      <vt:lpstr>SCOPE OF MM</vt:lpstr>
      <vt:lpstr>Basic procurement types</vt:lpstr>
      <vt:lpstr>Basic procurement types</vt:lpstr>
      <vt:lpstr>Basic procurement process (external)</vt:lpstr>
      <vt:lpstr>Presentación de PowerPoint</vt:lpstr>
      <vt:lpstr>Client</vt:lpstr>
      <vt:lpstr>Company Code</vt:lpstr>
      <vt:lpstr>Plant</vt:lpstr>
      <vt:lpstr>Storage Location</vt:lpstr>
      <vt:lpstr>Purchasing organization</vt:lpstr>
      <vt:lpstr>Purchasing group</vt:lpstr>
      <vt:lpstr>Presentación de PowerPoint</vt:lpstr>
      <vt:lpstr>Master data </vt:lpstr>
      <vt:lpstr>Material Master</vt:lpstr>
      <vt:lpstr>Material type</vt:lpstr>
      <vt:lpstr>Industrial Sector</vt:lpstr>
      <vt:lpstr>Material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Annedore Pralle</dc:creator>
  <cp:lastModifiedBy>Efrain Arellano de Gante</cp:lastModifiedBy>
  <cp:revision>62</cp:revision>
  <dcterms:created xsi:type="dcterms:W3CDTF">2021-02-22T16:29:44Z</dcterms:created>
  <dcterms:modified xsi:type="dcterms:W3CDTF">2021-04-28T20:19:03Z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2021-02-17T00:00:00Z</vt:filetime>
  </property>
  <property fmtid="{D5CDD505-2E9C-101B-9397-08002B2CF9AE}" pid="3" name="Creator">
    <vt:lpwstr>Microsoft® PowerPoint® for Microsoft 365</vt:lpwstr>
  </property>
  <property fmtid="{D5CDD505-2E9C-101B-9397-08002B2CF9AE}" pid="4" name="LastSaved">
    <vt:filetime>2021-02-22T00:00:00Z</vt:filetime>
  </property>
  <property fmtid="{D5CDD505-2E9C-101B-9397-08002B2CF9AE}" pid="5" name="ContentTypeId">
    <vt:lpwstr>0x0101009DEDC5FD2D51FA408850DDD3EA37E622</vt:lpwstr>
  </property>
</Properties>
</file>